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6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7" d="100"/>
          <a:sy n="77" d="100"/>
        </p:scale>
        <p:origin x="6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12/6/2019</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67_1"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67_1"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67_1"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67_1"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68_1"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68_1"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69_1"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69_1"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70_1"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71_1"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71_1"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72_1"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hyperlink" Target="https://metrostate-bb.blackboard.com/webapps/blackboard/execute/displayLearningUnit?course_id=_146783_1&amp;content_id=_9095872_1"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ama-assn.org/sites/ama-assn.org/files/corp/media-browser/principles-of-medical-ethics.pdf" TargetMode="External"/><Relationship Id="rId2" Type="http://schemas.openxmlformats.org/officeDocument/2006/relationships/hyperlink" Target="https://www.integration.samhsa.gov/CQI_Presentation_-NYC-.pdf"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Course Summary Product</a:t>
            </a:r>
          </a:p>
        </p:txBody>
      </p:sp>
      <p:sp>
        <p:nvSpPr>
          <p:cNvPr id="3" name="Subtitle 2"/>
          <p:cNvSpPr>
            <a:spLocks noGrp="1"/>
          </p:cNvSpPr>
          <p:nvPr>
            <p:ph type="subTitle" idx="1"/>
          </p:nvPr>
        </p:nvSpPr>
        <p:spPr/>
        <p:txBody>
          <a:bodyPr/>
          <a:lstStyle/>
          <a:p>
            <a:pPr algn="ctr"/>
            <a:r>
              <a:rPr lang="en-US" dirty="0" smtClean="0"/>
              <a:t>Health care org &amp; Mgmt. (hcm-3150)</a:t>
            </a:r>
            <a:endParaRPr lang="en-US" dirty="0"/>
          </a:p>
          <a:p>
            <a:pPr algn="ctr"/>
            <a:endParaRPr lang="en-US" dirty="0"/>
          </a:p>
        </p:txBody>
      </p:sp>
    </p:spTree>
    <p:extLst>
      <p:ext uri="{BB962C8B-B14F-4D97-AF65-F5344CB8AC3E}">
        <p14:creationId xmlns:p14="http://schemas.microsoft.com/office/powerpoint/2010/main" val="956694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a:hlinkClick r:id="rId2"/>
              </a:rPr>
              <a:t>US Health Care System: Present State- Introduction &amp; Health Care </a:t>
            </a:r>
            <a:r>
              <a:rPr lang="en-US" b="1" u="sng" dirty="0" smtClean="0">
                <a:hlinkClick r:id="rId2"/>
              </a:rPr>
              <a:t>Settings</a:t>
            </a:r>
            <a:r>
              <a:rPr lang="en-US" b="1" u="sng" dirty="0" smtClean="0"/>
              <a:t> </a:t>
            </a:r>
            <a:br>
              <a:rPr lang="en-US" b="1" u="sng" dirty="0" smtClean="0"/>
            </a:br>
            <a:r>
              <a:rPr lang="en-US" sz="2200" b="1" u="sng" dirty="0" smtClean="0"/>
              <a:t>(</a:t>
            </a:r>
            <a:r>
              <a:rPr lang="en-US" sz="2400" dirty="0"/>
              <a:t>Goldsteen, 2017</a:t>
            </a:r>
            <a:r>
              <a:rPr lang="en-US" sz="2200" b="1" u="sng" dirty="0" smtClean="0"/>
              <a:t>)</a:t>
            </a:r>
            <a:br>
              <a:rPr lang="en-US" sz="2200" b="1" u="sng" dirty="0" smtClean="0"/>
            </a:br>
            <a:r>
              <a:rPr lang="en-US" sz="2200" b="1" u="sng" dirty="0"/>
              <a:t/>
            </a:r>
            <a:br>
              <a:rPr lang="en-US" sz="2200" b="1" u="sng" dirty="0"/>
            </a:br>
            <a:r>
              <a:rPr lang="en-US" b="1" dirty="0"/>
              <a:t/>
            </a:r>
            <a:br>
              <a:rPr lang="en-US" b="1" dirty="0"/>
            </a:br>
            <a:endParaRPr lang="en-US" dirty="0"/>
          </a:p>
        </p:txBody>
      </p:sp>
      <p:sp>
        <p:nvSpPr>
          <p:cNvPr id="3" name="Content Placeholder 2"/>
          <p:cNvSpPr>
            <a:spLocks noGrp="1"/>
          </p:cNvSpPr>
          <p:nvPr>
            <p:ph sz="half" idx="1"/>
          </p:nvPr>
        </p:nvSpPr>
        <p:spPr>
          <a:xfrm>
            <a:off x="685802" y="1385455"/>
            <a:ext cx="4995334" cy="5472545"/>
          </a:xfrm>
        </p:spPr>
        <p:txBody>
          <a:bodyPr>
            <a:normAutofit fontScale="47500" lnSpcReduction="20000"/>
          </a:bodyPr>
          <a:lstStyle/>
          <a:p>
            <a:endParaRPr lang="en-US" sz="2100" b="1" dirty="0" smtClean="0"/>
          </a:p>
          <a:p>
            <a:endParaRPr lang="en-US" sz="2100" b="1" dirty="0"/>
          </a:p>
          <a:p>
            <a:endParaRPr lang="en-US" sz="2100" b="1" dirty="0" smtClean="0"/>
          </a:p>
          <a:p>
            <a:r>
              <a:rPr lang="en-US" sz="3000" b="1" dirty="0" smtClean="0"/>
              <a:t>Define </a:t>
            </a:r>
            <a:r>
              <a:rPr lang="en-US" sz="3000" b="1" i="1" dirty="0"/>
              <a:t>health care system</a:t>
            </a:r>
            <a:r>
              <a:rPr lang="en-US" sz="3000" b="1" dirty="0"/>
              <a:t> and explain how health care systems vary </a:t>
            </a:r>
            <a:r>
              <a:rPr lang="en-US" sz="3000" b="1" dirty="0" smtClean="0"/>
              <a:t>from</a:t>
            </a:r>
            <a:r>
              <a:rPr lang="en-US" sz="3000" dirty="0"/>
              <a:t> </a:t>
            </a:r>
            <a:r>
              <a:rPr lang="en-US" sz="3000" b="1" dirty="0" smtClean="0"/>
              <a:t>nation </a:t>
            </a:r>
            <a:r>
              <a:rPr lang="en-US" sz="3000" b="1" dirty="0"/>
              <a:t>to </a:t>
            </a:r>
            <a:r>
              <a:rPr lang="en-US" sz="3000" b="1" dirty="0" smtClean="0"/>
              <a:t>nation</a:t>
            </a:r>
          </a:p>
          <a:p>
            <a:pPr lvl="1"/>
            <a:r>
              <a:rPr lang="en-US" sz="3000" dirty="0"/>
              <a:t>A health care system is the sum of all the institutions and processes that support the work of diagnosis and healing in a </a:t>
            </a:r>
            <a:r>
              <a:rPr lang="en-US" sz="3000" dirty="0" smtClean="0"/>
              <a:t>society</a:t>
            </a:r>
          </a:p>
          <a:p>
            <a:pPr lvl="1"/>
            <a:r>
              <a:rPr lang="en-US" sz="3000" dirty="0" smtClean="0"/>
              <a:t>These variations from nation to nation </a:t>
            </a:r>
            <a:r>
              <a:rPr lang="en-US" sz="3000" dirty="0"/>
              <a:t>are based on: </a:t>
            </a:r>
            <a:endParaRPr lang="en-US" sz="3000" dirty="0" smtClean="0"/>
          </a:p>
          <a:p>
            <a:pPr lvl="2"/>
            <a:r>
              <a:rPr lang="en-US" sz="3000" dirty="0" smtClean="0"/>
              <a:t>fundamental </a:t>
            </a:r>
            <a:r>
              <a:rPr lang="en-US" sz="3000" dirty="0"/>
              <a:t>beliefs about what constitutes a health </a:t>
            </a:r>
            <a:r>
              <a:rPr lang="en-US" sz="3000" dirty="0" smtClean="0"/>
              <a:t>problem</a:t>
            </a:r>
          </a:p>
          <a:p>
            <a:pPr lvl="2"/>
            <a:r>
              <a:rPr lang="en-US" sz="3000" dirty="0" smtClean="0"/>
              <a:t>who </a:t>
            </a:r>
            <a:r>
              <a:rPr lang="en-US" sz="3000" dirty="0"/>
              <a:t>are legitimate health care </a:t>
            </a:r>
            <a:r>
              <a:rPr lang="en-US" sz="3000" dirty="0" smtClean="0"/>
              <a:t>providers</a:t>
            </a:r>
          </a:p>
          <a:p>
            <a:pPr lvl="2"/>
            <a:r>
              <a:rPr lang="en-US" sz="3000" dirty="0" smtClean="0"/>
              <a:t>methods </a:t>
            </a:r>
            <a:r>
              <a:rPr lang="en-US" sz="3000" dirty="0"/>
              <a:t>of diagnosis and </a:t>
            </a:r>
            <a:r>
              <a:rPr lang="en-US" sz="3000" dirty="0" smtClean="0"/>
              <a:t>treatment</a:t>
            </a:r>
          </a:p>
          <a:p>
            <a:pPr lvl="2"/>
            <a:r>
              <a:rPr lang="en-US" sz="3000" dirty="0" smtClean="0"/>
              <a:t>settings </a:t>
            </a:r>
            <a:r>
              <a:rPr lang="en-US" sz="3000" dirty="0"/>
              <a:t>for the provision of health </a:t>
            </a:r>
            <a:r>
              <a:rPr lang="en-US" sz="3000" dirty="0" smtClean="0"/>
              <a:t>care </a:t>
            </a:r>
          </a:p>
          <a:p>
            <a:pPr lvl="2"/>
            <a:r>
              <a:rPr lang="en-US" sz="3000" dirty="0" smtClean="0"/>
              <a:t>how </a:t>
            </a:r>
            <a:r>
              <a:rPr lang="en-US" sz="3000" dirty="0"/>
              <a:t>health care should be </a:t>
            </a:r>
            <a:r>
              <a:rPr lang="en-US" sz="3000" dirty="0" smtClean="0"/>
              <a:t>financed</a:t>
            </a:r>
          </a:p>
          <a:p>
            <a:pPr lvl="2"/>
            <a:r>
              <a:rPr lang="en-US" sz="3000" dirty="0" smtClean="0"/>
              <a:t>oversight </a:t>
            </a:r>
            <a:r>
              <a:rPr lang="en-US" sz="3000" dirty="0"/>
              <a:t>and evaluation of health care providers and the health care </a:t>
            </a:r>
            <a:r>
              <a:rPr lang="en-US" sz="3000" dirty="0" smtClean="0"/>
              <a:t>system</a:t>
            </a:r>
          </a:p>
          <a:p>
            <a:pPr lvl="2"/>
            <a:r>
              <a:rPr lang="en-US" sz="3000" dirty="0" smtClean="0"/>
              <a:t>availability </a:t>
            </a:r>
            <a:r>
              <a:rPr lang="en-US" sz="3000" dirty="0"/>
              <a:t>of national </a:t>
            </a:r>
            <a:r>
              <a:rPr lang="en-US" sz="3000" dirty="0" smtClean="0"/>
              <a:t>resources </a:t>
            </a:r>
          </a:p>
          <a:p>
            <a:pPr lvl="2"/>
            <a:endParaRPr lang="en-US" sz="3000" dirty="0"/>
          </a:p>
          <a:p>
            <a:pPr lvl="2"/>
            <a:endParaRPr lang="en-US" sz="3000" dirty="0" smtClean="0"/>
          </a:p>
          <a:p>
            <a:pPr lvl="2"/>
            <a:endParaRPr lang="en-US" sz="3000" dirty="0" smtClean="0"/>
          </a:p>
          <a:p>
            <a:pPr marL="914400" lvl="2" indent="0">
              <a:buNone/>
            </a:pPr>
            <a:endParaRPr lang="en-US" sz="3000" dirty="0"/>
          </a:p>
          <a:p>
            <a:pPr lvl="1"/>
            <a:endParaRPr lang="en-US" dirty="0"/>
          </a:p>
          <a:p>
            <a:pPr marL="914400" lvl="2" indent="0">
              <a:buNone/>
            </a:pPr>
            <a:endParaRPr lang="en-US" b="1" dirty="0" smtClean="0"/>
          </a:p>
          <a:p>
            <a:pPr lvl="1"/>
            <a:endParaRPr lang="en-US" dirty="0"/>
          </a:p>
          <a:p>
            <a:pPr marL="0" indent="0">
              <a:buNone/>
            </a:pPr>
            <a:endParaRPr lang="en-US" dirty="0"/>
          </a:p>
        </p:txBody>
      </p:sp>
      <p:sp>
        <p:nvSpPr>
          <p:cNvPr id="4" name="Content Placeholder 3"/>
          <p:cNvSpPr>
            <a:spLocks noGrp="1"/>
          </p:cNvSpPr>
          <p:nvPr>
            <p:ph sz="half" idx="2"/>
          </p:nvPr>
        </p:nvSpPr>
        <p:spPr>
          <a:xfrm>
            <a:off x="5821895" y="1385455"/>
            <a:ext cx="4995332" cy="5569527"/>
          </a:xfrm>
        </p:spPr>
        <p:txBody>
          <a:bodyPr>
            <a:normAutofit fontScale="47500" lnSpcReduction="20000"/>
          </a:bodyPr>
          <a:lstStyle/>
          <a:p>
            <a:r>
              <a:rPr lang="en-US" sz="3700" b="1" dirty="0"/>
              <a:t>Define </a:t>
            </a:r>
            <a:r>
              <a:rPr lang="en-US" sz="3700" b="1" i="1" dirty="0"/>
              <a:t>health </a:t>
            </a:r>
            <a:r>
              <a:rPr lang="en-US" sz="3700" b="1" dirty="0"/>
              <a:t>and identify and explain the determinants of </a:t>
            </a:r>
            <a:r>
              <a:rPr lang="en-US" sz="3700" b="1" dirty="0" smtClean="0"/>
              <a:t>health</a:t>
            </a:r>
          </a:p>
          <a:p>
            <a:pPr lvl="1"/>
            <a:r>
              <a:rPr lang="en-US" sz="3700" dirty="0"/>
              <a:t>Health is a state of complete physical, mental, and social well-being and not merely the absence of disease or </a:t>
            </a:r>
            <a:r>
              <a:rPr lang="en-US" sz="3700" dirty="0" smtClean="0"/>
              <a:t>infirmity</a:t>
            </a:r>
          </a:p>
          <a:p>
            <a:r>
              <a:rPr lang="en-US" sz="3700" b="1" dirty="0"/>
              <a:t>Health </a:t>
            </a:r>
            <a:r>
              <a:rPr lang="en-US" sz="3700" b="1" dirty="0" smtClean="0"/>
              <a:t>is</a:t>
            </a:r>
            <a:r>
              <a:rPr lang="en-US" sz="3700" b="1" dirty="0"/>
              <a:t> </a:t>
            </a:r>
            <a:r>
              <a:rPr lang="en-US" sz="3700" b="1" dirty="0" smtClean="0"/>
              <a:t>determined </a:t>
            </a:r>
            <a:r>
              <a:rPr lang="en-US" sz="3700" b="1" dirty="0"/>
              <a:t>by three broad realms of </a:t>
            </a:r>
            <a:r>
              <a:rPr lang="en-US" sz="3700" b="1" dirty="0" smtClean="0"/>
              <a:t>influence</a:t>
            </a:r>
          </a:p>
          <a:p>
            <a:pPr lvl="1"/>
            <a:r>
              <a:rPr lang="en-US" sz="3700" dirty="0"/>
              <a:t>genetic </a:t>
            </a:r>
            <a:r>
              <a:rPr lang="en-US" sz="3700" dirty="0" smtClean="0"/>
              <a:t>inheritance</a:t>
            </a:r>
          </a:p>
          <a:p>
            <a:pPr lvl="1"/>
            <a:r>
              <a:rPr lang="en-US" sz="3700" dirty="0" smtClean="0"/>
              <a:t>physical environment</a:t>
            </a:r>
          </a:p>
          <a:p>
            <a:pPr lvl="1"/>
            <a:r>
              <a:rPr lang="en-US" sz="3700" dirty="0" smtClean="0"/>
              <a:t>social environment</a:t>
            </a:r>
          </a:p>
          <a:p>
            <a:pPr lvl="1"/>
            <a:endParaRPr lang="en-US" sz="3700" dirty="0"/>
          </a:p>
          <a:p>
            <a:pPr lvl="1"/>
            <a:endParaRPr lang="en-US" sz="3700"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298066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a:hlinkClick r:id="rId2"/>
              </a:rPr>
              <a:t>US Health Care System: Present State- Introduction &amp; Health Care Settings</a:t>
            </a:r>
            <a:r>
              <a:rPr lang="en-US" b="1" u="sng" dirty="0"/>
              <a:t> </a:t>
            </a:r>
            <a:br>
              <a:rPr lang="en-US" b="1" u="sng" dirty="0"/>
            </a:br>
            <a:r>
              <a:rPr lang="en-US" sz="2200" b="1" u="sng" dirty="0" smtClean="0"/>
              <a:t>(</a:t>
            </a:r>
            <a:r>
              <a:rPr lang="en-US" sz="2400" dirty="0"/>
              <a:t>Goldsteen, 2017</a:t>
            </a:r>
            <a:r>
              <a:rPr lang="en-US" sz="2200" b="1" u="sng" dirty="0" smtClean="0"/>
              <a:t>) continue</a:t>
            </a:r>
            <a:br>
              <a:rPr lang="en-US" sz="2200" b="1" u="sng" dirty="0" smtClean="0"/>
            </a:br>
            <a:r>
              <a:rPr lang="en-US" sz="2200" b="1" u="sng" dirty="0"/>
              <a:t/>
            </a:r>
            <a:br>
              <a:rPr lang="en-US" sz="2200" b="1" u="sng" dirty="0"/>
            </a:br>
            <a:r>
              <a:rPr lang="en-US" sz="2200" b="1" u="sng" dirty="0" smtClean="0"/>
              <a:t/>
            </a:r>
            <a:br>
              <a:rPr lang="en-US" sz="2200" b="1" u="sng" dirty="0" smtClean="0"/>
            </a:br>
            <a:endParaRPr lang="en-US" dirty="0"/>
          </a:p>
        </p:txBody>
      </p:sp>
      <p:sp>
        <p:nvSpPr>
          <p:cNvPr id="3" name="Content Placeholder 2"/>
          <p:cNvSpPr>
            <a:spLocks noGrp="1"/>
          </p:cNvSpPr>
          <p:nvPr>
            <p:ph sz="half" idx="1"/>
          </p:nvPr>
        </p:nvSpPr>
        <p:spPr/>
        <p:txBody>
          <a:bodyPr>
            <a:normAutofit fontScale="92500" lnSpcReduction="20000"/>
          </a:bodyPr>
          <a:lstStyle/>
          <a:p>
            <a:r>
              <a:rPr lang="en-US" b="1" dirty="0"/>
              <a:t>Identify the goals of health care and list and explain the three levels of </a:t>
            </a:r>
            <a:r>
              <a:rPr lang="en-US" b="1" dirty="0" smtClean="0"/>
              <a:t>care</a:t>
            </a:r>
          </a:p>
          <a:p>
            <a:pPr lvl="1"/>
            <a:r>
              <a:rPr lang="en-US" dirty="0"/>
              <a:t>The central focus of health care is to restore health or prevent exacerbation of health problems</a:t>
            </a:r>
            <a:endParaRPr lang="en-US" dirty="0" smtClean="0"/>
          </a:p>
          <a:p>
            <a:pPr lvl="1"/>
            <a:r>
              <a:rPr lang="en-US" dirty="0"/>
              <a:t>Health care can be categorized in </a:t>
            </a:r>
            <a:r>
              <a:rPr lang="en-US" dirty="0" smtClean="0"/>
              <a:t>three level of care</a:t>
            </a:r>
          </a:p>
          <a:p>
            <a:pPr lvl="2"/>
            <a:r>
              <a:rPr lang="en-US" dirty="0" smtClean="0"/>
              <a:t>Primary</a:t>
            </a:r>
          </a:p>
          <a:p>
            <a:pPr lvl="2"/>
            <a:r>
              <a:rPr lang="en-US" dirty="0" smtClean="0"/>
              <a:t>Secondary</a:t>
            </a:r>
          </a:p>
          <a:p>
            <a:pPr lvl="2"/>
            <a:r>
              <a:rPr lang="en-US" dirty="0" smtClean="0"/>
              <a:t>Tertiary</a:t>
            </a:r>
          </a:p>
          <a:p>
            <a:pPr lvl="2"/>
            <a:endParaRPr lang="en-US" b="1" dirty="0"/>
          </a:p>
          <a:p>
            <a:pPr lvl="2"/>
            <a:endParaRPr lang="en-US" b="1" dirty="0" smtClean="0"/>
          </a:p>
          <a:p>
            <a:pPr lvl="2"/>
            <a:endParaRPr lang="en-US" b="1" dirty="0"/>
          </a:p>
          <a:p>
            <a:pPr lvl="2"/>
            <a:endParaRPr lang="en-US" b="1" dirty="0" smtClean="0"/>
          </a:p>
          <a:p>
            <a:pPr lvl="2"/>
            <a:endParaRPr lang="en-US" b="1" dirty="0" smtClean="0"/>
          </a:p>
        </p:txBody>
      </p:sp>
      <p:sp>
        <p:nvSpPr>
          <p:cNvPr id="4" name="Content Placeholder 3"/>
          <p:cNvSpPr>
            <a:spLocks noGrp="1"/>
          </p:cNvSpPr>
          <p:nvPr>
            <p:ph sz="half" idx="2"/>
          </p:nvPr>
        </p:nvSpPr>
        <p:spPr/>
        <p:txBody>
          <a:bodyPr>
            <a:normAutofit fontScale="92500" lnSpcReduction="20000"/>
          </a:bodyPr>
          <a:lstStyle/>
          <a:p>
            <a:r>
              <a:rPr lang="en-US" b="1" dirty="0"/>
              <a:t>List the components of a health care system and describe </a:t>
            </a:r>
            <a:r>
              <a:rPr lang="en-US" b="1" dirty="0" smtClean="0"/>
              <a:t>how </a:t>
            </a:r>
            <a:r>
              <a:rPr lang="en-US" b="1" dirty="0"/>
              <a:t>it is </a:t>
            </a:r>
            <a:r>
              <a:rPr lang="en-US" b="1" dirty="0" smtClean="0"/>
              <a:t>organized</a:t>
            </a:r>
          </a:p>
          <a:p>
            <a:pPr lvl="1"/>
            <a:r>
              <a:rPr lang="en-US" dirty="0"/>
              <a:t>Component: </a:t>
            </a:r>
          </a:p>
          <a:p>
            <a:pPr lvl="2"/>
            <a:r>
              <a:rPr lang="en-US" b="1" dirty="0"/>
              <a:t>Facilities, </a:t>
            </a:r>
          </a:p>
          <a:p>
            <a:pPr lvl="2"/>
            <a:r>
              <a:rPr lang="en-US" b="1" dirty="0"/>
              <a:t>The workforce</a:t>
            </a:r>
          </a:p>
          <a:p>
            <a:pPr lvl="2"/>
            <a:r>
              <a:rPr lang="en-US" b="1" dirty="0"/>
              <a:t>Provider of therapeutics</a:t>
            </a:r>
          </a:p>
          <a:p>
            <a:pPr lvl="2"/>
            <a:r>
              <a:rPr lang="en-US" b="1" dirty="0"/>
              <a:t>Education and research org. </a:t>
            </a:r>
          </a:p>
          <a:p>
            <a:pPr lvl="2"/>
            <a:r>
              <a:rPr lang="en-US" b="1" dirty="0"/>
              <a:t>Financing </a:t>
            </a:r>
            <a:endParaRPr lang="en-US" b="1" dirty="0" smtClean="0"/>
          </a:p>
          <a:p>
            <a:pPr lvl="1"/>
            <a:r>
              <a:rPr lang="en-US" dirty="0" smtClean="0"/>
              <a:t>Organized into three sectors: </a:t>
            </a:r>
          </a:p>
          <a:p>
            <a:pPr lvl="2"/>
            <a:r>
              <a:rPr lang="en-US" b="1" dirty="0" smtClean="0"/>
              <a:t>Government health agencies</a:t>
            </a:r>
          </a:p>
          <a:p>
            <a:pPr lvl="2"/>
            <a:r>
              <a:rPr lang="en-US" b="1" dirty="0" smtClean="0"/>
              <a:t>Private nonprofit </a:t>
            </a:r>
          </a:p>
          <a:p>
            <a:pPr lvl="2"/>
            <a:r>
              <a:rPr lang="en-US" b="1" dirty="0" smtClean="0"/>
              <a:t>Private for-profit</a:t>
            </a:r>
          </a:p>
          <a:p>
            <a:pPr lvl="2"/>
            <a:endParaRPr lang="en-US" b="1" dirty="0" smtClean="0"/>
          </a:p>
          <a:p>
            <a:pPr marL="914400" lvl="2" indent="0">
              <a:buNone/>
            </a:pPr>
            <a:endParaRPr lang="en-US" b="1" dirty="0"/>
          </a:p>
        </p:txBody>
      </p:sp>
    </p:spTree>
    <p:extLst>
      <p:ext uri="{BB962C8B-B14F-4D97-AF65-F5344CB8AC3E}">
        <p14:creationId xmlns:p14="http://schemas.microsoft.com/office/powerpoint/2010/main" val="38167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a:hlinkClick r:id="rId2"/>
              </a:rPr>
              <a:t>US Health Care System: Present State- Introduction &amp; Health Care Settings</a:t>
            </a:r>
            <a:r>
              <a:rPr lang="en-US" b="1" u="sng" dirty="0"/>
              <a:t> </a:t>
            </a:r>
            <a:br>
              <a:rPr lang="en-US" b="1" u="sng" dirty="0"/>
            </a:br>
            <a:r>
              <a:rPr lang="en-US" sz="2200" b="1" u="sng" dirty="0" smtClean="0"/>
              <a:t>(</a:t>
            </a:r>
            <a:r>
              <a:rPr lang="en-US" sz="2400" dirty="0"/>
              <a:t>Goldsteen, 2017</a:t>
            </a:r>
            <a:r>
              <a:rPr lang="en-US" sz="2200" b="1" u="sng" dirty="0" smtClean="0"/>
              <a:t>)</a:t>
            </a:r>
            <a:br>
              <a:rPr lang="en-US" sz="2200" b="1" u="sng" dirty="0" smtClean="0"/>
            </a:br>
            <a:r>
              <a:rPr lang="en-US" sz="2200" b="1" u="sng" dirty="0" smtClean="0"/>
              <a:t/>
            </a:r>
            <a:br>
              <a:rPr lang="en-US" sz="2200" b="1" u="sng" dirty="0" smtClean="0"/>
            </a:br>
            <a:r>
              <a:rPr lang="en-US" sz="2200" b="1" u="sng" dirty="0"/>
              <a:t/>
            </a:r>
            <a:br>
              <a:rPr lang="en-US" sz="2200" b="1" u="sng" dirty="0"/>
            </a:br>
            <a:endParaRPr lang="en-US" dirty="0"/>
          </a:p>
        </p:txBody>
      </p:sp>
      <p:sp>
        <p:nvSpPr>
          <p:cNvPr id="3" name="Content Placeholder 2"/>
          <p:cNvSpPr>
            <a:spLocks noGrp="1"/>
          </p:cNvSpPr>
          <p:nvPr>
            <p:ph sz="half" idx="1"/>
          </p:nvPr>
        </p:nvSpPr>
        <p:spPr>
          <a:xfrm>
            <a:off x="685801" y="2142067"/>
            <a:ext cx="4995334" cy="3649134"/>
          </a:xfrm>
        </p:spPr>
        <p:txBody>
          <a:bodyPr>
            <a:normAutofit/>
          </a:bodyPr>
          <a:lstStyle/>
          <a:p>
            <a:pPr lvl="0"/>
            <a:r>
              <a:rPr lang="en-US" dirty="0"/>
              <a:t>Describe the history of hospitals and list the categories used to classify </a:t>
            </a:r>
            <a:r>
              <a:rPr lang="en-US" dirty="0" smtClean="0"/>
              <a:t>them</a:t>
            </a:r>
          </a:p>
          <a:p>
            <a:pPr lvl="1"/>
            <a:r>
              <a:rPr lang="en-US" dirty="0"/>
              <a:t>1751: private hospital founded by Ben </a:t>
            </a:r>
            <a:r>
              <a:rPr lang="en-US" dirty="0" smtClean="0"/>
              <a:t>Franklin</a:t>
            </a:r>
          </a:p>
          <a:p>
            <a:pPr lvl="1"/>
            <a:r>
              <a:rPr lang="en-US" dirty="0" smtClean="0"/>
              <a:t>1794: pest-house first public institution</a:t>
            </a:r>
          </a:p>
          <a:p>
            <a:pPr lvl="1"/>
            <a:r>
              <a:rPr lang="en-US" dirty="0" smtClean="0"/>
              <a:t>1850: U.S. model after British healthcare sys. </a:t>
            </a:r>
          </a:p>
          <a:p>
            <a:pPr lvl="1"/>
            <a:r>
              <a:rPr lang="en-US" dirty="0" smtClean="0"/>
              <a:t>1873: 178 hospitals  in the U.S.</a:t>
            </a:r>
          </a:p>
          <a:p>
            <a:pPr lvl="1"/>
            <a:r>
              <a:rPr lang="en-US" dirty="0" smtClean="0"/>
              <a:t>1910: 4,400 hosp. built due to med. Advances</a:t>
            </a:r>
          </a:p>
          <a:p>
            <a:pPr lvl="1"/>
            <a:r>
              <a:rPr lang="en-US" dirty="0" smtClean="0"/>
              <a:t>Categories: general, special, rehab &amp; chronic disease, and psychiatric</a:t>
            </a:r>
          </a:p>
          <a:p>
            <a:pPr marL="457200" lvl="1" indent="0">
              <a:buNone/>
            </a:pPr>
            <a:endParaRPr lang="en-US" dirty="0" smtClean="0"/>
          </a:p>
          <a:p>
            <a:endParaRPr lang="en-US" dirty="0"/>
          </a:p>
        </p:txBody>
      </p:sp>
      <p:sp>
        <p:nvSpPr>
          <p:cNvPr id="4" name="Content Placeholder 3"/>
          <p:cNvSpPr>
            <a:spLocks noGrp="1"/>
          </p:cNvSpPr>
          <p:nvPr>
            <p:ph sz="half" idx="2"/>
          </p:nvPr>
        </p:nvSpPr>
        <p:spPr/>
        <p:txBody>
          <a:bodyPr>
            <a:normAutofit/>
          </a:bodyPr>
          <a:lstStyle/>
          <a:p>
            <a:r>
              <a:rPr lang="en-US" dirty="0"/>
              <a:t>Define long-term </a:t>
            </a:r>
            <a:r>
              <a:rPr lang="en-US" dirty="0" smtClean="0"/>
              <a:t>care (nursing homes) </a:t>
            </a:r>
            <a:r>
              <a:rPr lang="en-US" dirty="0"/>
              <a:t>and describe its role in the health care </a:t>
            </a:r>
            <a:r>
              <a:rPr lang="en-US" dirty="0" smtClean="0"/>
              <a:t>system</a:t>
            </a:r>
          </a:p>
          <a:p>
            <a:pPr lvl="1"/>
            <a:r>
              <a:rPr lang="en-US" dirty="0"/>
              <a:t>Long-term care includes supportive, rehabilitative, nursing, and palliative services </a:t>
            </a:r>
            <a:r>
              <a:rPr lang="en-US" dirty="0" smtClean="0"/>
              <a:t>provided</a:t>
            </a:r>
            <a:r>
              <a:rPr lang="en-US" sz="1400" dirty="0"/>
              <a:t> </a:t>
            </a:r>
            <a:r>
              <a:rPr lang="en-US" dirty="0" smtClean="0"/>
              <a:t>to </a:t>
            </a:r>
            <a:r>
              <a:rPr lang="en-US" dirty="0"/>
              <a:t>people of all ages who cannot adequately perform daily activities due to chronic </a:t>
            </a:r>
            <a:r>
              <a:rPr lang="en-US" dirty="0" smtClean="0"/>
              <a:t>disease</a:t>
            </a:r>
            <a:r>
              <a:rPr lang="en-US" dirty="0"/>
              <a:t> </a:t>
            </a:r>
            <a:r>
              <a:rPr lang="en-US" dirty="0" smtClean="0"/>
              <a:t>or disability</a:t>
            </a:r>
          </a:p>
          <a:p>
            <a:pPr lvl="1"/>
            <a:r>
              <a:rPr lang="en-US" dirty="0" smtClean="0"/>
              <a:t>The role is to promote health, </a:t>
            </a:r>
            <a:r>
              <a:rPr lang="en-US" dirty="0"/>
              <a:t>disease prevention, and self-care programs. </a:t>
            </a:r>
          </a:p>
          <a:p>
            <a:pPr lvl="1"/>
            <a:endParaRPr lang="en-US" dirty="0" smtClean="0"/>
          </a:p>
          <a:p>
            <a:pPr marL="0" indent="0">
              <a:buNone/>
            </a:pPr>
            <a:endParaRPr lang="en-US" dirty="0"/>
          </a:p>
        </p:txBody>
      </p:sp>
    </p:spTree>
    <p:extLst>
      <p:ext uri="{BB962C8B-B14F-4D97-AF65-F5344CB8AC3E}">
        <p14:creationId xmlns:p14="http://schemas.microsoft.com/office/powerpoint/2010/main" val="1354235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a:hlinkClick r:id="rId2"/>
              </a:rPr>
              <a:t>US Health Care System: Present State- Introduction &amp; Health Care Settings</a:t>
            </a:r>
            <a:r>
              <a:rPr lang="en-US" b="1" u="sng" dirty="0"/>
              <a:t> </a:t>
            </a:r>
            <a:br>
              <a:rPr lang="en-US" b="1" u="sng" dirty="0"/>
            </a:br>
            <a:r>
              <a:rPr lang="en-US" sz="2200" b="1" u="sng" dirty="0" smtClean="0"/>
              <a:t>(</a:t>
            </a:r>
            <a:r>
              <a:rPr lang="en-US" sz="2400" dirty="0"/>
              <a:t>Goldsteen, 2017</a:t>
            </a:r>
            <a:r>
              <a:rPr lang="en-US" sz="2200" b="1" u="sng" dirty="0" smtClean="0"/>
              <a:t>) continue</a:t>
            </a:r>
            <a:r>
              <a:rPr lang="en-US" sz="2200" b="1" u="sng" dirty="0"/>
              <a:t/>
            </a:r>
            <a:br>
              <a:rPr lang="en-US" sz="2200" b="1" u="sng" dirty="0"/>
            </a:br>
            <a:r>
              <a:rPr lang="en-US" sz="2200" b="1" u="sng" dirty="0" smtClean="0"/>
              <a:t/>
            </a:r>
            <a:br>
              <a:rPr lang="en-US" sz="2200" b="1" u="sng" dirty="0" smtClean="0"/>
            </a:br>
            <a:r>
              <a:rPr lang="en-US" sz="2200" b="1" u="sng" dirty="0"/>
              <a:t/>
            </a:r>
            <a:br>
              <a:rPr lang="en-US" sz="2200" b="1" u="sng" dirty="0"/>
            </a:br>
            <a:endParaRPr lang="en-US" dirty="0"/>
          </a:p>
        </p:txBody>
      </p:sp>
      <p:sp>
        <p:nvSpPr>
          <p:cNvPr id="3" name="Content Placeholder 2"/>
          <p:cNvSpPr>
            <a:spLocks noGrp="1"/>
          </p:cNvSpPr>
          <p:nvPr>
            <p:ph sz="half" idx="1"/>
          </p:nvPr>
        </p:nvSpPr>
        <p:spPr>
          <a:xfrm>
            <a:off x="685802" y="2142066"/>
            <a:ext cx="4995334" cy="4715933"/>
          </a:xfrm>
        </p:spPr>
        <p:txBody>
          <a:bodyPr>
            <a:normAutofit/>
          </a:bodyPr>
          <a:lstStyle/>
          <a:p>
            <a:pPr lvl="0"/>
            <a:r>
              <a:rPr lang="en-US" dirty="0"/>
              <a:t>Define ambulatory care and describe its </a:t>
            </a:r>
            <a:r>
              <a:rPr lang="en-US" dirty="0" smtClean="0"/>
              <a:t>use</a:t>
            </a:r>
          </a:p>
          <a:p>
            <a:pPr lvl="1"/>
            <a:r>
              <a:rPr lang="en-US" dirty="0"/>
              <a:t>Ambulatory care is health care given to a person who is not a bed patient in a health care</a:t>
            </a:r>
            <a:r>
              <a:rPr lang="en-US" sz="1400" dirty="0"/>
              <a:t> </a:t>
            </a:r>
            <a:r>
              <a:rPr lang="en-US" dirty="0"/>
              <a:t>institution</a:t>
            </a:r>
          </a:p>
          <a:p>
            <a:pPr lvl="1"/>
            <a:r>
              <a:rPr lang="en-US" dirty="0"/>
              <a:t>Use in physician private practices and settings other than physician private practices</a:t>
            </a:r>
          </a:p>
          <a:p>
            <a:pPr lvl="1"/>
            <a:r>
              <a:rPr lang="en-US" dirty="0"/>
              <a:t>The most use in frequent primary diagnosis  routine infant or child health check, followed by essential hypertension and arthropathies and related </a:t>
            </a:r>
            <a:r>
              <a:rPr lang="en-US" dirty="0" smtClean="0"/>
              <a:t>disorders</a:t>
            </a:r>
          </a:p>
          <a:p>
            <a:pPr lvl="1"/>
            <a:endParaRPr lang="en-US" dirty="0"/>
          </a:p>
          <a:p>
            <a:pPr lvl="1"/>
            <a:endParaRPr lang="en-US" dirty="0" smtClean="0"/>
          </a:p>
          <a:p>
            <a:pPr lvl="1"/>
            <a:endParaRPr lang="en-US" dirty="0"/>
          </a:p>
          <a:p>
            <a:pPr lvl="1"/>
            <a:endParaRPr lang="en-US" dirty="0" smtClean="0"/>
          </a:p>
        </p:txBody>
      </p:sp>
      <p:sp>
        <p:nvSpPr>
          <p:cNvPr id="4" name="Content Placeholder 3"/>
          <p:cNvSpPr>
            <a:spLocks noGrp="1"/>
          </p:cNvSpPr>
          <p:nvPr>
            <p:ph sz="half" idx="2"/>
          </p:nvPr>
        </p:nvSpPr>
        <p:spPr>
          <a:xfrm>
            <a:off x="5821895" y="2142067"/>
            <a:ext cx="4995332" cy="4383424"/>
          </a:xfrm>
        </p:spPr>
        <p:txBody>
          <a:bodyPr>
            <a:normAutofit/>
          </a:bodyPr>
          <a:lstStyle/>
          <a:p>
            <a:r>
              <a:rPr lang="en-US" dirty="0"/>
              <a:t>Identify common ambulatory care </a:t>
            </a:r>
          </a:p>
          <a:p>
            <a:pPr lvl="1"/>
            <a:r>
              <a:rPr lang="en-US" b="1" dirty="0"/>
              <a:t>Private physician practices</a:t>
            </a:r>
            <a:r>
              <a:rPr lang="en-US" dirty="0"/>
              <a:t>: </a:t>
            </a:r>
          </a:p>
          <a:p>
            <a:pPr lvl="1"/>
            <a:r>
              <a:rPr lang="en-US" b="1" dirty="0"/>
              <a:t>Hospital outpatient departments:</a:t>
            </a:r>
            <a:endParaRPr lang="en-US" dirty="0"/>
          </a:p>
          <a:p>
            <a:pPr lvl="1"/>
            <a:r>
              <a:rPr lang="en-US" b="1" dirty="0"/>
              <a:t>Hospital emergency services</a:t>
            </a:r>
            <a:r>
              <a:rPr lang="en-US" dirty="0" smtClean="0"/>
              <a:t>:</a:t>
            </a:r>
            <a:endParaRPr lang="en-US" b="1" dirty="0" smtClean="0"/>
          </a:p>
          <a:p>
            <a:pPr lvl="1"/>
            <a:r>
              <a:rPr lang="en-US" b="1" dirty="0" smtClean="0"/>
              <a:t>Hospital </a:t>
            </a:r>
            <a:r>
              <a:rPr lang="en-US" b="1" dirty="0"/>
              <a:t>ambulatory services outside the hospital </a:t>
            </a:r>
            <a:r>
              <a:rPr lang="en-US" dirty="0" smtClean="0"/>
              <a:t>(</a:t>
            </a:r>
            <a:r>
              <a:rPr lang="en-US" dirty="0"/>
              <a:t>both specialty and </a:t>
            </a:r>
            <a:r>
              <a:rPr lang="en-US" dirty="0" smtClean="0"/>
              <a:t>general)</a:t>
            </a:r>
          </a:p>
          <a:p>
            <a:pPr lvl="1"/>
            <a:r>
              <a:rPr lang="en-US" b="1" dirty="0" smtClean="0"/>
              <a:t>comprehensive </a:t>
            </a:r>
            <a:r>
              <a:rPr lang="en-US" b="1" dirty="0"/>
              <a:t>diagnostic centers </a:t>
            </a:r>
            <a:endParaRPr lang="en-US" b="1" dirty="0" smtClean="0"/>
          </a:p>
          <a:p>
            <a:pPr lvl="1"/>
            <a:r>
              <a:rPr lang="en-US" b="1" dirty="0" smtClean="0"/>
              <a:t>Public </a:t>
            </a:r>
            <a:r>
              <a:rPr lang="en-US" b="1" dirty="0"/>
              <a:t>health agency clinics </a:t>
            </a:r>
            <a:endParaRPr lang="en-US" b="1" dirty="0" smtClean="0"/>
          </a:p>
          <a:p>
            <a:pPr lvl="1"/>
            <a:r>
              <a:rPr lang="en-US" b="1" dirty="0" smtClean="0"/>
              <a:t>Neighborhood </a:t>
            </a:r>
            <a:r>
              <a:rPr lang="en-US" b="1" dirty="0"/>
              <a:t>and community health </a:t>
            </a:r>
            <a:endParaRPr lang="en-US" b="1" dirty="0" smtClean="0"/>
          </a:p>
          <a:p>
            <a:pPr lvl="1"/>
            <a:r>
              <a:rPr lang="en-US" b="1" dirty="0" smtClean="0"/>
              <a:t>Industrial </a:t>
            </a:r>
            <a:r>
              <a:rPr lang="en-US" b="1" dirty="0"/>
              <a:t>health service </a:t>
            </a:r>
            <a:r>
              <a:rPr lang="en-US" b="1" dirty="0" smtClean="0"/>
              <a:t>units</a:t>
            </a:r>
          </a:p>
          <a:p>
            <a:pPr lvl="1"/>
            <a:r>
              <a:rPr lang="en-US" b="1" dirty="0" smtClean="0"/>
              <a:t>School </a:t>
            </a:r>
            <a:r>
              <a:rPr lang="en-US" b="1" dirty="0"/>
              <a:t>health clinics</a:t>
            </a:r>
            <a:r>
              <a:rPr lang="en-US" dirty="0"/>
              <a:t> </a:t>
            </a:r>
            <a:endParaRPr lang="en-US" dirty="0" smtClean="0"/>
          </a:p>
          <a:p>
            <a:pPr lvl="1"/>
            <a:r>
              <a:rPr lang="en-US" b="1" dirty="0" smtClean="0"/>
              <a:t>Home </a:t>
            </a:r>
            <a:r>
              <a:rPr lang="en-US" b="1" dirty="0"/>
              <a:t>health </a:t>
            </a:r>
            <a:r>
              <a:rPr lang="en-US" b="1" dirty="0" smtClean="0"/>
              <a:t>care</a:t>
            </a:r>
            <a:endParaRPr lang="en-US" dirty="0"/>
          </a:p>
        </p:txBody>
      </p:sp>
    </p:spTree>
    <p:extLst>
      <p:ext uri="{BB962C8B-B14F-4D97-AF65-F5344CB8AC3E}">
        <p14:creationId xmlns:p14="http://schemas.microsoft.com/office/powerpoint/2010/main" val="3311892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smtClean="0">
                <a:hlinkClick r:id="rId2"/>
              </a:rPr>
              <a:t>US </a:t>
            </a:r>
            <a:r>
              <a:rPr lang="en-US" b="1" u="sng" dirty="0">
                <a:hlinkClick r:id="rId2"/>
              </a:rPr>
              <a:t>Health Care System: Present State- The People &amp; The </a:t>
            </a:r>
            <a:r>
              <a:rPr lang="en-US" b="1" u="sng" dirty="0" smtClean="0">
                <a:hlinkClick r:id="rId2"/>
              </a:rPr>
              <a:t>Government</a:t>
            </a:r>
            <a:r>
              <a:rPr lang="en-US" b="1" dirty="0"/>
              <a:t/>
            </a:r>
            <a:br>
              <a:rPr lang="en-US" b="1" dirty="0"/>
            </a:br>
            <a:r>
              <a:rPr lang="en-US" b="1" dirty="0" smtClean="0"/>
              <a:t>(</a:t>
            </a:r>
            <a:r>
              <a:rPr lang="en-US" dirty="0"/>
              <a:t>Goldsteen, 2017</a:t>
            </a:r>
            <a:r>
              <a:rPr lang="en-US" b="1" dirty="0" smtClean="0"/>
              <a:t>)</a:t>
            </a:r>
            <a:br>
              <a:rPr lang="en-US" b="1" dirty="0" smtClean="0"/>
            </a:br>
            <a:r>
              <a:rPr lang="en-US" b="1" dirty="0"/>
              <a:t/>
            </a:r>
            <a:br>
              <a:rPr lang="en-US" b="1" dirty="0"/>
            </a:br>
            <a:endParaRPr lang="en-US" dirty="0"/>
          </a:p>
        </p:txBody>
      </p:sp>
      <p:sp>
        <p:nvSpPr>
          <p:cNvPr id="3" name="Content Placeholder 2"/>
          <p:cNvSpPr>
            <a:spLocks noGrp="1"/>
          </p:cNvSpPr>
          <p:nvPr>
            <p:ph sz="half" idx="1"/>
          </p:nvPr>
        </p:nvSpPr>
        <p:spPr>
          <a:xfrm>
            <a:off x="685802" y="1620982"/>
            <a:ext cx="4995334" cy="4170219"/>
          </a:xfrm>
        </p:spPr>
        <p:txBody>
          <a:bodyPr>
            <a:normAutofit fontScale="77500" lnSpcReduction="20000"/>
          </a:bodyPr>
          <a:lstStyle/>
          <a:p>
            <a:pPr lvl="0"/>
            <a:r>
              <a:rPr lang="en-US" dirty="0"/>
              <a:t>Describe the history of physicians in the United States</a:t>
            </a:r>
            <a:r>
              <a:rPr lang="en-US" dirty="0" smtClean="0"/>
              <a:t>.</a:t>
            </a:r>
          </a:p>
          <a:p>
            <a:pPr lvl="1"/>
            <a:r>
              <a:rPr lang="en-US" dirty="0" smtClean="0"/>
              <a:t>1775: 3,500 physicians in the colonies</a:t>
            </a:r>
          </a:p>
          <a:p>
            <a:pPr lvl="1"/>
            <a:r>
              <a:rPr lang="en-US" dirty="0" smtClean="0"/>
              <a:t>2012: AMA report 826,001 active physicians</a:t>
            </a:r>
            <a:endParaRPr lang="en-US" dirty="0"/>
          </a:p>
          <a:p>
            <a:pPr lvl="0"/>
            <a:r>
              <a:rPr lang="en-US" dirty="0"/>
              <a:t>Outline the medical education system in the United States and educational requirements for physicians</a:t>
            </a:r>
            <a:r>
              <a:rPr lang="en-US" dirty="0" smtClean="0"/>
              <a:t>.</a:t>
            </a:r>
          </a:p>
          <a:p>
            <a:pPr lvl="1"/>
            <a:r>
              <a:rPr lang="en-US" dirty="0"/>
              <a:t>2011: 30 osteopathic med school accredit by </a:t>
            </a:r>
            <a:r>
              <a:rPr lang="en-US" dirty="0" smtClean="0"/>
              <a:t>AOA</a:t>
            </a:r>
          </a:p>
          <a:p>
            <a:pPr lvl="1"/>
            <a:r>
              <a:rPr lang="en-US" dirty="0" smtClean="0"/>
              <a:t>2015: 144 accredit allopathic med school in US + Puerto Rico</a:t>
            </a:r>
          </a:p>
          <a:p>
            <a:pPr lvl="1"/>
            <a:r>
              <a:rPr lang="en-US" dirty="0" smtClean="0"/>
              <a:t>60% med school are sponsored by state gov., few are attached to universities, the rest are private. </a:t>
            </a:r>
          </a:p>
          <a:p>
            <a:pPr lvl="1"/>
            <a:r>
              <a:rPr lang="en-US" dirty="0" smtClean="0"/>
              <a:t>Education requirement: bachelor degree, another four years in med school, </a:t>
            </a:r>
            <a:endParaRPr lang="en-US" dirty="0"/>
          </a:p>
          <a:p>
            <a:endParaRPr lang="en-US" dirty="0" smtClean="0"/>
          </a:p>
          <a:p>
            <a:endParaRPr lang="en-US" dirty="0"/>
          </a:p>
          <a:p>
            <a:endParaRPr lang="en-US" dirty="0" smtClean="0"/>
          </a:p>
          <a:p>
            <a:endParaRPr lang="en-US" dirty="0"/>
          </a:p>
        </p:txBody>
      </p:sp>
      <p:sp>
        <p:nvSpPr>
          <p:cNvPr id="4" name="Content Placeholder 3"/>
          <p:cNvSpPr>
            <a:spLocks noGrp="1"/>
          </p:cNvSpPr>
          <p:nvPr>
            <p:ph sz="half" idx="2"/>
          </p:nvPr>
        </p:nvSpPr>
        <p:spPr>
          <a:xfrm>
            <a:off x="5821895" y="1620983"/>
            <a:ext cx="4995332" cy="5140036"/>
          </a:xfrm>
        </p:spPr>
        <p:txBody>
          <a:bodyPr>
            <a:normAutofit fontScale="77500" lnSpcReduction="20000"/>
          </a:bodyPr>
          <a:lstStyle/>
          <a:p>
            <a:pPr lvl="0"/>
            <a:r>
              <a:rPr lang="en-US" dirty="0"/>
              <a:t>Define nursing and describe the origins of the modern profession of </a:t>
            </a:r>
            <a:r>
              <a:rPr lang="en-US" dirty="0" smtClean="0"/>
              <a:t>nursing.</a:t>
            </a:r>
          </a:p>
          <a:p>
            <a:pPr lvl="1"/>
            <a:r>
              <a:rPr lang="en-US" dirty="0" smtClean="0"/>
              <a:t>currently </a:t>
            </a:r>
            <a:r>
              <a:rPr lang="en-US" dirty="0"/>
              <a:t>defined as “the protection, promotion, and optimization of health and abilities, prevention of illness and injury, alleviation of suffering through the diagnosis and treatment of human response, and advocacy in the care of individuals, families, communities, and </a:t>
            </a:r>
            <a:r>
              <a:rPr lang="en-US" dirty="0" smtClean="0"/>
              <a:t>populations</a:t>
            </a:r>
          </a:p>
          <a:p>
            <a:pPr lvl="1"/>
            <a:r>
              <a:rPr lang="en-US" dirty="0"/>
              <a:t>As a modern profession, however, it emerged in the 1850s with the nursing reforms instituted by English nurse Florence Nightingale during the Crimean War</a:t>
            </a:r>
          </a:p>
          <a:p>
            <a:pPr lvl="0"/>
            <a:r>
              <a:rPr lang="en-US" dirty="0"/>
              <a:t>List and describe the categories of nurses </a:t>
            </a:r>
            <a:endParaRPr lang="en-US" dirty="0" smtClean="0"/>
          </a:p>
          <a:p>
            <a:pPr lvl="1"/>
            <a:r>
              <a:rPr lang="en-US" dirty="0"/>
              <a:t>RNs (including nurse midwives, nurse </a:t>
            </a:r>
            <a:r>
              <a:rPr lang="en-US" dirty="0" smtClean="0"/>
              <a:t>practitioners,</a:t>
            </a:r>
            <a:r>
              <a:rPr lang="en-US" sz="1400" dirty="0"/>
              <a:t> </a:t>
            </a:r>
            <a:r>
              <a:rPr lang="en-US" dirty="0" smtClean="0"/>
              <a:t>and </a:t>
            </a:r>
            <a:r>
              <a:rPr lang="en-US" dirty="0"/>
              <a:t>nurse anesthetists), </a:t>
            </a:r>
            <a:endParaRPr lang="en-US" dirty="0" smtClean="0"/>
          </a:p>
          <a:p>
            <a:pPr lvl="1"/>
            <a:r>
              <a:rPr lang="en-US" dirty="0" smtClean="0"/>
              <a:t>Licensed </a:t>
            </a:r>
            <a:r>
              <a:rPr lang="en-US" dirty="0"/>
              <a:t>practical nurses (LPNs</a:t>
            </a:r>
            <a:r>
              <a:rPr lang="en-US" dirty="0" smtClean="0"/>
              <a:t>)</a:t>
            </a:r>
          </a:p>
          <a:p>
            <a:pPr lvl="1"/>
            <a:r>
              <a:rPr lang="en-US" dirty="0" smtClean="0"/>
              <a:t> </a:t>
            </a:r>
            <a:r>
              <a:rPr lang="en-US" dirty="0"/>
              <a:t>N</a:t>
            </a:r>
            <a:r>
              <a:rPr lang="en-US" dirty="0" smtClean="0"/>
              <a:t>urses</a:t>
            </a:r>
            <a:r>
              <a:rPr lang="en-US" dirty="0"/>
              <a:t>’ aides</a:t>
            </a:r>
            <a:endParaRPr lang="en-US" dirty="0" smtClean="0"/>
          </a:p>
          <a:p>
            <a:pPr lvl="0"/>
            <a:r>
              <a:rPr lang="en-US" dirty="0" smtClean="0"/>
              <a:t>List </a:t>
            </a:r>
            <a:r>
              <a:rPr lang="en-US" dirty="0"/>
              <a:t>other health care </a:t>
            </a:r>
            <a:r>
              <a:rPr lang="en-US" dirty="0" smtClean="0"/>
              <a:t>professions</a:t>
            </a:r>
          </a:p>
          <a:p>
            <a:pPr lvl="1"/>
            <a:r>
              <a:rPr lang="en-US" dirty="0"/>
              <a:t>M</a:t>
            </a:r>
            <a:r>
              <a:rPr lang="en-US" dirty="0" smtClean="0"/>
              <a:t>ental </a:t>
            </a:r>
            <a:r>
              <a:rPr lang="en-US" dirty="0"/>
              <a:t>health care centers </a:t>
            </a:r>
            <a:endParaRPr lang="en-US" dirty="0" smtClean="0"/>
          </a:p>
          <a:p>
            <a:pPr lvl="1"/>
            <a:r>
              <a:rPr lang="en-US" dirty="0" smtClean="0"/>
              <a:t>Community outreach workers</a:t>
            </a:r>
          </a:p>
          <a:p>
            <a:pPr lvl="1"/>
            <a:r>
              <a:rPr lang="en-US" dirty="0" smtClean="0"/>
              <a:t>Local health department center</a:t>
            </a:r>
          </a:p>
          <a:p>
            <a:pPr lvl="1"/>
            <a:r>
              <a:rPr lang="en-US" dirty="0" smtClean="0"/>
              <a:t>Public health clinics and agencies</a:t>
            </a:r>
          </a:p>
          <a:p>
            <a:pPr marL="457200" lvl="1" indent="0">
              <a:buNone/>
            </a:pPr>
            <a:endParaRPr lang="en-US" dirty="0"/>
          </a:p>
        </p:txBody>
      </p:sp>
    </p:spTree>
    <p:extLst>
      <p:ext uri="{BB962C8B-B14F-4D97-AF65-F5344CB8AC3E}">
        <p14:creationId xmlns:p14="http://schemas.microsoft.com/office/powerpoint/2010/main" val="615795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smtClean="0">
                <a:hlinkClick r:id="rId2"/>
              </a:rPr>
              <a:t>US </a:t>
            </a:r>
            <a:r>
              <a:rPr lang="en-US" b="1" u="sng" dirty="0">
                <a:hlinkClick r:id="rId2"/>
              </a:rPr>
              <a:t>Health Care System: Present State- The People &amp; The Government</a:t>
            </a:r>
            <a:r>
              <a:rPr lang="en-US" b="1" dirty="0"/>
              <a:t/>
            </a:r>
            <a:br>
              <a:rPr lang="en-US" b="1" dirty="0"/>
            </a:br>
            <a:r>
              <a:rPr lang="en-US" b="1" dirty="0" smtClean="0"/>
              <a:t>(</a:t>
            </a:r>
            <a:r>
              <a:rPr lang="en-US" dirty="0"/>
              <a:t>Goldsteen, 2017</a:t>
            </a:r>
            <a:r>
              <a:rPr lang="en-US" b="1" dirty="0" smtClean="0"/>
              <a:t>)</a:t>
            </a:r>
            <a:br>
              <a:rPr lang="en-US" b="1" dirty="0" smtClean="0"/>
            </a:br>
            <a:r>
              <a:rPr lang="en-US" b="1" dirty="0"/>
              <a:t/>
            </a:r>
            <a:br>
              <a:rPr lang="en-US" b="1" dirty="0"/>
            </a:br>
            <a:endParaRPr lang="en-US" dirty="0"/>
          </a:p>
        </p:txBody>
      </p:sp>
      <p:sp>
        <p:nvSpPr>
          <p:cNvPr id="3" name="Content Placeholder 2"/>
          <p:cNvSpPr>
            <a:spLocks noGrp="1"/>
          </p:cNvSpPr>
          <p:nvPr>
            <p:ph sz="half" idx="1"/>
          </p:nvPr>
        </p:nvSpPr>
        <p:spPr>
          <a:xfrm>
            <a:off x="685802" y="1593274"/>
            <a:ext cx="4995334" cy="4918362"/>
          </a:xfrm>
        </p:spPr>
        <p:txBody>
          <a:bodyPr>
            <a:normAutofit fontScale="77500" lnSpcReduction="20000"/>
          </a:bodyPr>
          <a:lstStyle/>
          <a:p>
            <a:pPr lvl="0"/>
            <a:r>
              <a:rPr lang="en-US" dirty="0"/>
              <a:t>Describe the history of government involvement in health care in the United States</a:t>
            </a:r>
            <a:r>
              <a:rPr lang="en-US" dirty="0" smtClean="0"/>
              <a:t>.</a:t>
            </a:r>
          </a:p>
          <a:p>
            <a:pPr lvl="1"/>
            <a:r>
              <a:rPr lang="en-US" dirty="0"/>
              <a:t>been ensuring health care provision to the poor and </a:t>
            </a:r>
            <a:r>
              <a:rPr lang="en-US" dirty="0" smtClean="0"/>
              <a:t>addressing</a:t>
            </a:r>
            <a:r>
              <a:rPr lang="en-US" sz="1400" dirty="0"/>
              <a:t> </a:t>
            </a:r>
            <a:r>
              <a:rPr lang="en-US" dirty="0" smtClean="0"/>
              <a:t>racial </a:t>
            </a:r>
            <a:r>
              <a:rPr lang="en-US" dirty="0"/>
              <a:t>inequalities in access to and provision of health care</a:t>
            </a:r>
          </a:p>
          <a:p>
            <a:pPr lvl="0"/>
            <a:r>
              <a:rPr lang="en-US" dirty="0"/>
              <a:t>Explain the constitutional basis of government authority in health care in the United States</a:t>
            </a:r>
            <a:r>
              <a:rPr lang="en-US" dirty="0" smtClean="0"/>
              <a:t>.</a:t>
            </a:r>
          </a:p>
          <a:p>
            <a:pPr lvl="1"/>
            <a:r>
              <a:rPr lang="en-US" dirty="0"/>
              <a:t>G</a:t>
            </a:r>
            <a:r>
              <a:rPr lang="en-US" dirty="0" smtClean="0"/>
              <a:t>overnment </a:t>
            </a:r>
            <a:r>
              <a:rPr lang="en-US" dirty="0"/>
              <a:t>authority in health care is the granting </a:t>
            </a:r>
            <a:r>
              <a:rPr lang="en-US" dirty="0" smtClean="0"/>
              <a:t>to</a:t>
            </a:r>
            <a:r>
              <a:rPr lang="en-US" sz="1400" dirty="0"/>
              <a:t> </a:t>
            </a:r>
            <a:r>
              <a:rPr lang="en-US" dirty="0" smtClean="0"/>
              <a:t>Congress </a:t>
            </a:r>
            <a:r>
              <a:rPr lang="en-US" dirty="0"/>
              <a:t>the power to collect taxes and to provide for the common defense and general </a:t>
            </a:r>
            <a:r>
              <a:rPr lang="en-US" dirty="0" smtClean="0"/>
              <a:t>welfare</a:t>
            </a:r>
            <a:r>
              <a:rPr lang="en-US" dirty="0"/>
              <a:t> </a:t>
            </a:r>
            <a:r>
              <a:rPr lang="en-US" dirty="0" smtClean="0"/>
              <a:t>of </a:t>
            </a:r>
            <a:r>
              <a:rPr lang="en-US" dirty="0"/>
              <a:t>the United </a:t>
            </a:r>
            <a:r>
              <a:rPr lang="en-US" dirty="0" smtClean="0"/>
              <a:t>States</a:t>
            </a:r>
          </a:p>
          <a:p>
            <a:pPr lvl="1"/>
            <a:r>
              <a:rPr lang="en-US" dirty="0"/>
              <a:t>S</a:t>
            </a:r>
            <a:r>
              <a:rPr lang="en-US" dirty="0" smtClean="0"/>
              <a:t>tate </a:t>
            </a:r>
            <a:r>
              <a:rPr lang="en-US" dirty="0"/>
              <a:t>governments are given police power and power to delegate their authority to local </a:t>
            </a:r>
            <a:r>
              <a:rPr lang="en-US" dirty="0" smtClean="0"/>
              <a:t>governments for balance between fed and state gov. </a:t>
            </a:r>
            <a:endParaRPr lang="en-US" dirty="0"/>
          </a:p>
          <a:p>
            <a:pPr lvl="0"/>
            <a:r>
              <a:rPr lang="en-US" dirty="0"/>
              <a:t>Discuss the major health care functions of the various branches of the federal government</a:t>
            </a:r>
            <a:r>
              <a:rPr lang="en-US" dirty="0" smtClean="0"/>
              <a:t>.</a:t>
            </a:r>
          </a:p>
          <a:p>
            <a:pPr lvl="1"/>
            <a:r>
              <a:rPr lang="en-US" dirty="0" smtClean="0"/>
              <a:t>The </a:t>
            </a:r>
            <a:r>
              <a:rPr lang="en-US" dirty="0"/>
              <a:t>legislative branch creates laws to </a:t>
            </a:r>
            <a:r>
              <a:rPr lang="en-US" dirty="0" smtClean="0"/>
              <a:t>protect</a:t>
            </a:r>
            <a:r>
              <a:rPr lang="en-US" sz="1400" dirty="0"/>
              <a:t> </a:t>
            </a:r>
            <a:r>
              <a:rPr lang="en-US" dirty="0" smtClean="0"/>
              <a:t>the </a:t>
            </a:r>
            <a:r>
              <a:rPr lang="en-US" dirty="0"/>
              <a:t>public’s health and enacts a legal framework for the delivery of health </a:t>
            </a:r>
            <a:r>
              <a:rPr lang="en-US" dirty="0" smtClean="0"/>
              <a:t>care</a:t>
            </a:r>
          </a:p>
          <a:p>
            <a:pPr lvl="1"/>
            <a:r>
              <a:rPr lang="en-US" dirty="0" smtClean="0"/>
              <a:t>The judiciary</a:t>
            </a:r>
            <a:r>
              <a:rPr lang="en-US" dirty="0"/>
              <a:t> </a:t>
            </a:r>
            <a:r>
              <a:rPr lang="en-US" dirty="0" smtClean="0"/>
              <a:t>branch </a:t>
            </a:r>
            <a:r>
              <a:rPr lang="en-US" dirty="0"/>
              <a:t>tries and determines the punishment of those charged with criminal violations </a:t>
            </a:r>
            <a:r>
              <a:rPr lang="en-US" dirty="0" smtClean="0"/>
              <a:t>of</a:t>
            </a:r>
            <a:r>
              <a:rPr lang="en-US" dirty="0"/>
              <a:t> </a:t>
            </a:r>
            <a:r>
              <a:rPr lang="en-US" dirty="0" smtClean="0"/>
              <a:t>health-related laws</a:t>
            </a:r>
          </a:p>
          <a:p>
            <a:pPr lvl="1"/>
            <a:r>
              <a:rPr lang="en-US" dirty="0" smtClean="0"/>
              <a:t>The</a:t>
            </a:r>
            <a:r>
              <a:rPr lang="en-US" dirty="0"/>
              <a:t> </a:t>
            </a:r>
            <a:r>
              <a:rPr lang="en-US" dirty="0" smtClean="0"/>
              <a:t>executive </a:t>
            </a:r>
            <a:r>
              <a:rPr lang="en-US" dirty="0"/>
              <a:t>branch delivers health care services, drafts and enforces provider/payer </a:t>
            </a:r>
            <a:r>
              <a:rPr lang="en-US" dirty="0" smtClean="0"/>
              <a:t>regulations,</a:t>
            </a:r>
            <a:r>
              <a:rPr lang="en-US" dirty="0"/>
              <a:t> </a:t>
            </a:r>
            <a:r>
              <a:rPr lang="en-US" dirty="0" smtClean="0"/>
              <a:t>and </a:t>
            </a:r>
            <a:r>
              <a:rPr lang="en-US" dirty="0"/>
              <a:t>administers financing </a:t>
            </a:r>
            <a:r>
              <a:rPr lang="en-US" dirty="0" smtClean="0"/>
              <a:t>programs</a:t>
            </a:r>
            <a:endParaRPr lang="en-US" sz="1600" dirty="0"/>
          </a:p>
          <a:p>
            <a:pPr lvl="1"/>
            <a:endParaRPr lang="en-US" dirty="0"/>
          </a:p>
          <a:p>
            <a:endParaRPr lang="en-US" dirty="0"/>
          </a:p>
        </p:txBody>
      </p:sp>
      <p:sp>
        <p:nvSpPr>
          <p:cNvPr id="4" name="Content Placeholder 3"/>
          <p:cNvSpPr>
            <a:spLocks noGrp="1"/>
          </p:cNvSpPr>
          <p:nvPr>
            <p:ph sz="half" idx="2"/>
          </p:nvPr>
        </p:nvSpPr>
        <p:spPr>
          <a:xfrm>
            <a:off x="5821895" y="1593274"/>
            <a:ext cx="4995332" cy="4918361"/>
          </a:xfrm>
        </p:spPr>
        <p:txBody>
          <a:bodyPr>
            <a:normAutofit fontScale="77500" lnSpcReduction="20000"/>
          </a:bodyPr>
          <a:lstStyle/>
          <a:p>
            <a:pPr lvl="0"/>
            <a:r>
              <a:rPr lang="en-US" dirty="0" smtClean="0"/>
              <a:t>Key </a:t>
            </a:r>
            <a:r>
              <a:rPr lang="en-US" dirty="0"/>
              <a:t>federal departments and agencies that oversee health care</a:t>
            </a:r>
            <a:r>
              <a:rPr lang="en-US" dirty="0" smtClean="0"/>
              <a:t>.</a:t>
            </a:r>
          </a:p>
          <a:p>
            <a:pPr lvl="1"/>
            <a:r>
              <a:rPr lang="en-US" dirty="0"/>
              <a:t>Department of Health and Human Services (DHHS) </a:t>
            </a:r>
            <a:endParaRPr lang="en-US" dirty="0" smtClean="0"/>
          </a:p>
          <a:p>
            <a:pPr lvl="2"/>
            <a:r>
              <a:rPr lang="en-US" dirty="0" smtClean="0"/>
              <a:t>DHHS comprises </a:t>
            </a:r>
            <a:r>
              <a:rPr lang="en-US" dirty="0"/>
              <a:t>11 major operating divisions</a:t>
            </a:r>
            <a:endParaRPr lang="en-US" dirty="0" smtClean="0"/>
          </a:p>
          <a:p>
            <a:pPr lvl="1"/>
            <a:r>
              <a:rPr lang="en-US" dirty="0"/>
              <a:t>Department of Veterans Affairs (VA) </a:t>
            </a:r>
            <a:endParaRPr lang="en-US" dirty="0" smtClean="0"/>
          </a:p>
          <a:p>
            <a:pPr lvl="1"/>
            <a:r>
              <a:rPr lang="en-US" dirty="0"/>
              <a:t>Department of Defense (DOD</a:t>
            </a:r>
            <a:r>
              <a:rPr lang="en-US" dirty="0" smtClean="0"/>
              <a:t>)</a:t>
            </a:r>
          </a:p>
          <a:p>
            <a:pPr lvl="1"/>
            <a:r>
              <a:rPr lang="en-US" dirty="0"/>
              <a:t>Department of Agriculture (USDA</a:t>
            </a:r>
            <a:r>
              <a:rPr lang="en-US" dirty="0" smtClean="0"/>
              <a:t>)</a:t>
            </a:r>
          </a:p>
          <a:p>
            <a:pPr lvl="1"/>
            <a:r>
              <a:rPr lang="en-US" dirty="0"/>
              <a:t>Environmental Protection Agency (EPA</a:t>
            </a:r>
            <a:r>
              <a:rPr lang="en-US" dirty="0" smtClean="0"/>
              <a:t>)</a:t>
            </a:r>
          </a:p>
          <a:p>
            <a:pPr lvl="1"/>
            <a:r>
              <a:rPr lang="en-US" dirty="0"/>
              <a:t>Department of </a:t>
            </a:r>
            <a:r>
              <a:rPr lang="en-US" dirty="0" smtClean="0"/>
              <a:t>Labor</a:t>
            </a:r>
            <a:endParaRPr lang="en-US" dirty="0"/>
          </a:p>
          <a:p>
            <a:pPr lvl="0"/>
            <a:r>
              <a:rPr lang="en-US" dirty="0"/>
              <a:t>Explain the state governments’ role in health services.</a:t>
            </a:r>
          </a:p>
          <a:p>
            <a:pPr lvl="1"/>
            <a:r>
              <a:rPr lang="en-US" dirty="0"/>
              <a:t>The states offer health services via a health department and other departments, including </a:t>
            </a:r>
            <a:r>
              <a:rPr lang="en-US" dirty="0" smtClean="0"/>
              <a:t>mental</a:t>
            </a:r>
            <a:r>
              <a:rPr lang="en-US" sz="1400" dirty="0"/>
              <a:t> </a:t>
            </a:r>
            <a:r>
              <a:rPr lang="en-US" dirty="0" smtClean="0"/>
              <a:t>illness </a:t>
            </a:r>
            <a:r>
              <a:rPr lang="en-US" dirty="0"/>
              <a:t>treatment, Medicaid services, and licensing of health </a:t>
            </a:r>
            <a:r>
              <a:rPr lang="en-US" dirty="0" smtClean="0"/>
              <a:t>professionals</a:t>
            </a:r>
          </a:p>
          <a:p>
            <a:pPr lvl="1"/>
            <a:r>
              <a:rPr lang="en-US" dirty="0" smtClean="0"/>
              <a:t>Six </a:t>
            </a:r>
            <a:r>
              <a:rPr lang="en-US" dirty="0"/>
              <a:t>key </a:t>
            </a:r>
            <a:r>
              <a:rPr lang="en-US" dirty="0" smtClean="0"/>
              <a:t>program: </a:t>
            </a:r>
            <a:r>
              <a:rPr lang="en-US" dirty="0"/>
              <a:t>personal health, environmental health, health resources, laboratory, general administration and services, and funds to local health departments not allocated to program </a:t>
            </a:r>
            <a:r>
              <a:rPr lang="en-US" dirty="0" smtClean="0"/>
              <a:t>areas</a:t>
            </a:r>
          </a:p>
          <a:p>
            <a:pPr lvl="1"/>
            <a:endParaRPr lang="en-US" dirty="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2866855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smtClean="0">
                <a:hlinkClick r:id="rId2"/>
              </a:rPr>
              <a:t>US </a:t>
            </a:r>
            <a:r>
              <a:rPr lang="en-US" b="1" u="sng" dirty="0">
                <a:hlinkClick r:id="rId2"/>
              </a:rPr>
              <a:t>Health Care System: Present State- Financing Health Care &amp; System Performance</a:t>
            </a:r>
            <a:r>
              <a:rPr lang="en-US" b="1" dirty="0"/>
              <a:t/>
            </a:r>
            <a:br>
              <a:rPr lang="en-US" b="1" dirty="0"/>
            </a:br>
            <a:r>
              <a:rPr lang="en-US" b="1" dirty="0" smtClean="0"/>
              <a:t>(</a:t>
            </a:r>
            <a:r>
              <a:rPr lang="en-US" dirty="0"/>
              <a:t>Goldsteen, 2017</a:t>
            </a:r>
            <a:r>
              <a:rPr lang="en-US" b="1" dirty="0" smtClean="0"/>
              <a:t>)</a:t>
            </a:r>
            <a:br>
              <a:rPr lang="en-US" b="1" dirty="0" smtClean="0"/>
            </a:br>
            <a:r>
              <a:rPr lang="en-US" b="1" dirty="0"/>
              <a:t/>
            </a:r>
            <a:br>
              <a:rPr lang="en-US" b="1" dirty="0"/>
            </a:br>
            <a:endParaRPr lang="en-US" dirty="0"/>
          </a:p>
        </p:txBody>
      </p:sp>
      <p:sp>
        <p:nvSpPr>
          <p:cNvPr id="3" name="Content Placeholder 2"/>
          <p:cNvSpPr>
            <a:spLocks noGrp="1"/>
          </p:cNvSpPr>
          <p:nvPr>
            <p:ph sz="half" idx="1"/>
          </p:nvPr>
        </p:nvSpPr>
        <p:spPr>
          <a:xfrm>
            <a:off x="685802" y="1579418"/>
            <a:ext cx="4995334" cy="5112327"/>
          </a:xfrm>
        </p:spPr>
        <p:txBody>
          <a:bodyPr>
            <a:normAutofit fontScale="62500" lnSpcReduction="20000"/>
          </a:bodyPr>
          <a:lstStyle/>
          <a:p>
            <a:pPr lvl="0"/>
            <a:r>
              <a:rPr lang="en-US" dirty="0"/>
              <a:t>Describe how U.S. health care expenditure as a percentage of gross domestic product (GDP) has changed since 1980 and why</a:t>
            </a:r>
            <a:r>
              <a:rPr lang="en-US" dirty="0" smtClean="0"/>
              <a:t>.</a:t>
            </a:r>
          </a:p>
          <a:p>
            <a:pPr lvl="1"/>
            <a:r>
              <a:rPr lang="en-US" dirty="0"/>
              <a:t>1980, health care </a:t>
            </a:r>
            <a:r>
              <a:rPr lang="en-US" dirty="0" smtClean="0"/>
              <a:t>expenditures accounted </a:t>
            </a:r>
            <a:r>
              <a:rPr lang="en-US" dirty="0"/>
              <a:t>for only 8.9% of the </a:t>
            </a:r>
            <a:r>
              <a:rPr lang="en-US" dirty="0" smtClean="0"/>
              <a:t>GDP</a:t>
            </a:r>
          </a:p>
          <a:p>
            <a:pPr lvl="1"/>
            <a:r>
              <a:rPr lang="en-US" dirty="0" smtClean="0"/>
              <a:t>2013, GDP is 17.4%</a:t>
            </a:r>
          </a:p>
          <a:p>
            <a:pPr lvl="1"/>
            <a:r>
              <a:rPr lang="en-US" dirty="0"/>
              <a:t>Reasons for the increase in expenses is attributed to the use of expensive technology-based </a:t>
            </a:r>
            <a:r>
              <a:rPr lang="en-US" dirty="0" smtClean="0"/>
              <a:t>diagnostic,  </a:t>
            </a:r>
            <a:r>
              <a:rPr lang="en-US" dirty="0"/>
              <a:t>procedural interventions, especially at the beginning and the end of life</a:t>
            </a:r>
            <a:r>
              <a:rPr lang="en-US" dirty="0" smtClean="0"/>
              <a:t>.</a:t>
            </a:r>
            <a:endParaRPr lang="en-US" dirty="0"/>
          </a:p>
          <a:p>
            <a:pPr lvl="0"/>
            <a:r>
              <a:rPr lang="en-US" dirty="0"/>
              <a:t>Describe private health insurance and </a:t>
            </a:r>
            <a:r>
              <a:rPr lang="en-US" dirty="0" smtClean="0"/>
              <a:t>its contribution </a:t>
            </a:r>
            <a:r>
              <a:rPr lang="en-US" dirty="0"/>
              <a:t>to paying national health care costs</a:t>
            </a:r>
            <a:r>
              <a:rPr lang="en-US" dirty="0" smtClean="0"/>
              <a:t>.</a:t>
            </a:r>
          </a:p>
          <a:p>
            <a:pPr lvl="1"/>
            <a:r>
              <a:rPr lang="en-US" dirty="0" smtClean="0"/>
              <a:t>1970: 23%</a:t>
            </a:r>
          </a:p>
          <a:p>
            <a:pPr lvl="1"/>
            <a:r>
              <a:rPr lang="en-US" dirty="0" smtClean="0"/>
              <a:t>1990: 34.6%</a:t>
            </a:r>
          </a:p>
          <a:p>
            <a:pPr lvl="1"/>
            <a:r>
              <a:rPr lang="en-US" dirty="0" smtClean="0"/>
              <a:t>2013: 34.9%</a:t>
            </a:r>
          </a:p>
          <a:p>
            <a:pPr lvl="1"/>
            <a:r>
              <a:rPr lang="en-US" dirty="0" smtClean="0"/>
              <a:t>61.8% of Americans age 14-65 have some private health insurance, a decrease from 76.8% in 1984 and 71.5% in 2000. </a:t>
            </a:r>
            <a:endParaRPr lang="en-US" dirty="0"/>
          </a:p>
          <a:p>
            <a:pPr lvl="0"/>
            <a:r>
              <a:rPr lang="en-US" dirty="0"/>
              <a:t>Define out-of-pocket expenditures and describe the patient’s percentage of contribution to paying national health care costs.</a:t>
            </a:r>
          </a:p>
          <a:p>
            <a:pPr lvl="1"/>
            <a:r>
              <a:rPr lang="en-US" dirty="0"/>
              <a:t>Out-of-pocket expenditures are the patient’s contribution to health care payments and accounted for about 12% of national health care consumption in </a:t>
            </a:r>
            <a:r>
              <a:rPr lang="en-US" dirty="0" smtClean="0"/>
              <a:t>2013</a:t>
            </a:r>
          </a:p>
          <a:p>
            <a:pPr lvl="1"/>
            <a:r>
              <a:rPr lang="en-US" dirty="0" smtClean="0"/>
              <a:t>Down from 16% in 2000, 25% in 1980, 50% in 1960</a:t>
            </a:r>
          </a:p>
          <a:p>
            <a:pPr lvl="1"/>
            <a:endParaRPr lang="en-US" dirty="0" smtClean="0"/>
          </a:p>
          <a:p>
            <a:pPr lvl="1"/>
            <a:endParaRPr lang="en-US" dirty="0"/>
          </a:p>
          <a:p>
            <a:pPr lvl="1"/>
            <a:endParaRPr lang="en-US" dirty="0" smtClean="0"/>
          </a:p>
          <a:p>
            <a:pPr lvl="1"/>
            <a:endParaRPr lang="en-US" dirty="0" smtClean="0"/>
          </a:p>
        </p:txBody>
      </p:sp>
      <p:sp>
        <p:nvSpPr>
          <p:cNvPr id="4" name="Content Placeholder 3"/>
          <p:cNvSpPr>
            <a:spLocks noGrp="1"/>
          </p:cNvSpPr>
          <p:nvPr>
            <p:ph sz="half" idx="2"/>
          </p:nvPr>
        </p:nvSpPr>
        <p:spPr>
          <a:xfrm>
            <a:off x="5821895" y="1579418"/>
            <a:ext cx="4995332" cy="5278583"/>
          </a:xfrm>
        </p:spPr>
        <p:txBody>
          <a:bodyPr>
            <a:normAutofit fontScale="62500" lnSpcReduction="20000"/>
          </a:bodyPr>
          <a:lstStyle/>
          <a:p>
            <a:pPr lvl="0"/>
            <a:r>
              <a:rPr lang="en-US" dirty="0"/>
              <a:t>Discuss government spending on health care and how its percentage of total spending has changed since 1960 and why</a:t>
            </a:r>
            <a:r>
              <a:rPr lang="en-US" dirty="0" smtClean="0"/>
              <a:t>.</a:t>
            </a:r>
          </a:p>
          <a:p>
            <a:pPr lvl="1"/>
            <a:r>
              <a:rPr lang="en-US" dirty="0"/>
              <a:t>Government spending has accounted for an increasing proportion of the health care dollar since </a:t>
            </a:r>
            <a:r>
              <a:rPr lang="en-US" dirty="0" smtClean="0"/>
              <a:t>1960</a:t>
            </a:r>
          </a:p>
          <a:p>
            <a:pPr lvl="1"/>
            <a:r>
              <a:rPr lang="en-US" dirty="0" smtClean="0"/>
              <a:t>5 </a:t>
            </a:r>
            <a:r>
              <a:rPr lang="en-US" dirty="0"/>
              <a:t>years before Congress enacted the Medicare and Medicaid programs, the government’s share was about 23% of the </a:t>
            </a:r>
            <a:r>
              <a:rPr lang="en-US" dirty="0" smtClean="0"/>
              <a:t>total</a:t>
            </a:r>
          </a:p>
          <a:p>
            <a:pPr lvl="1"/>
            <a:r>
              <a:rPr lang="en-US" dirty="0"/>
              <a:t>By 1970, it was 37% and by 1980 it was almost 42</a:t>
            </a:r>
            <a:r>
              <a:rPr lang="en-US" dirty="0" smtClean="0"/>
              <a:t>%</a:t>
            </a:r>
          </a:p>
          <a:p>
            <a:pPr lvl="1"/>
            <a:r>
              <a:rPr lang="en-US" dirty="0" smtClean="0"/>
              <a:t>In </a:t>
            </a:r>
            <a:r>
              <a:rPr lang="en-US" dirty="0"/>
              <a:t>2009, local, state, and federal programs covered about 49% of national health care </a:t>
            </a:r>
            <a:r>
              <a:rPr lang="en-US" dirty="0" smtClean="0"/>
              <a:t>consumption</a:t>
            </a:r>
          </a:p>
          <a:p>
            <a:pPr lvl="1"/>
            <a:r>
              <a:rPr lang="en-US" dirty="0" smtClean="0"/>
              <a:t>The </a:t>
            </a:r>
            <a:r>
              <a:rPr lang="en-US" dirty="0"/>
              <a:t>vast majority is through the Medicare and Medicaid </a:t>
            </a:r>
            <a:r>
              <a:rPr lang="en-US" dirty="0" smtClean="0"/>
              <a:t>programs</a:t>
            </a:r>
            <a:endParaRPr lang="en-US" dirty="0"/>
          </a:p>
          <a:p>
            <a:pPr lvl="0"/>
            <a:r>
              <a:rPr lang="en-US" dirty="0"/>
              <a:t>Describe Medicare, Medicaid, the State Children’s Health Insurance Program (SCHIP), and other government health care programs</a:t>
            </a:r>
            <a:r>
              <a:rPr lang="en-US" dirty="0" smtClean="0"/>
              <a:t>.</a:t>
            </a:r>
          </a:p>
          <a:p>
            <a:pPr lvl="1"/>
            <a:r>
              <a:rPr lang="en-US" dirty="0"/>
              <a:t>Medicare and Medicaid </a:t>
            </a:r>
            <a:r>
              <a:rPr lang="en-US" dirty="0" smtClean="0"/>
              <a:t>programs were </a:t>
            </a:r>
            <a:r>
              <a:rPr lang="en-US" dirty="0"/>
              <a:t>enacted in </a:t>
            </a:r>
            <a:r>
              <a:rPr lang="en-US" dirty="0" smtClean="0"/>
              <a:t>1965</a:t>
            </a:r>
          </a:p>
          <a:p>
            <a:pPr lvl="1"/>
            <a:r>
              <a:rPr lang="en-US" dirty="0" smtClean="0"/>
              <a:t>Medicaid </a:t>
            </a:r>
            <a:r>
              <a:rPr lang="en-US" dirty="0"/>
              <a:t>is a </a:t>
            </a:r>
            <a:r>
              <a:rPr lang="en-US" dirty="0" smtClean="0"/>
              <a:t>needs-based for </a:t>
            </a:r>
            <a:r>
              <a:rPr lang="en-US" dirty="0"/>
              <a:t>the poor and must </a:t>
            </a:r>
            <a:r>
              <a:rPr lang="en-US" dirty="0" smtClean="0"/>
              <a:t>be</a:t>
            </a:r>
            <a:r>
              <a:rPr lang="en-US" dirty="0"/>
              <a:t> </a:t>
            </a:r>
            <a:r>
              <a:rPr lang="en-US" dirty="0" smtClean="0"/>
              <a:t>applied for</a:t>
            </a:r>
          </a:p>
          <a:p>
            <a:pPr lvl="1"/>
            <a:r>
              <a:rPr lang="en-US" dirty="0" smtClean="0"/>
              <a:t>The </a:t>
            </a:r>
            <a:r>
              <a:rPr lang="en-US" dirty="0"/>
              <a:t>States Children’s Health Insurance Program (SCHIP) provides health coverage </a:t>
            </a:r>
            <a:r>
              <a:rPr lang="en-US" dirty="0" smtClean="0"/>
              <a:t>for</a:t>
            </a:r>
            <a:r>
              <a:rPr lang="en-US" dirty="0"/>
              <a:t> </a:t>
            </a:r>
            <a:r>
              <a:rPr lang="en-US" dirty="0" smtClean="0"/>
              <a:t>children </a:t>
            </a:r>
            <a:r>
              <a:rPr lang="en-US" dirty="0"/>
              <a:t>who are uninsured and who are not eligible for Medicaid</a:t>
            </a:r>
            <a:endParaRPr lang="en-US" sz="3200" dirty="0"/>
          </a:p>
          <a:p>
            <a:pPr lvl="0"/>
            <a:r>
              <a:rPr lang="en-US" dirty="0" smtClean="0"/>
              <a:t>List six common </a:t>
            </a:r>
            <a:r>
              <a:rPr lang="en-US" dirty="0"/>
              <a:t>modes of payment for health care services</a:t>
            </a:r>
            <a:r>
              <a:rPr lang="en-US" dirty="0" smtClean="0"/>
              <a:t>.</a:t>
            </a:r>
          </a:p>
          <a:p>
            <a:pPr lvl="1"/>
            <a:r>
              <a:rPr lang="en-US" dirty="0" smtClean="0"/>
              <a:t>Cost and cost-plus, The time and material approach, The fee-for-Service, The fixed-price approach, Capitation, Value- base compensation</a:t>
            </a:r>
            <a:endParaRPr lang="en-US" dirty="0"/>
          </a:p>
          <a:p>
            <a:pPr lvl="0"/>
            <a:r>
              <a:rPr lang="en-US" dirty="0"/>
              <a:t>Discuss the need for third-party payers and their role in the health care system</a:t>
            </a:r>
            <a:r>
              <a:rPr lang="en-US" dirty="0" smtClean="0"/>
              <a:t>.</a:t>
            </a:r>
          </a:p>
          <a:p>
            <a:pPr lvl="1"/>
            <a:r>
              <a:rPr lang="en-US" dirty="0"/>
              <a:t>Third-party </a:t>
            </a:r>
            <a:r>
              <a:rPr lang="en-US" dirty="0" smtClean="0"/>
              <a:t>payers</a:t>
            </a:r>
            <a:r>
              <a:rPr lang="en-US" sz="1400" dirty="0"/>
              <a:t> </a:t>
            </a:r>
            <a:r>
              <a:rPr lang="en-US" dirty="0" smtClean="0"/>
              <a:t>help </a:t>
            </a:r>
            <a:r>
              <a:rPr lang="en-US" dirty="0"/>
              <a:t>bridge the gap between how people want to pay for health care and how providers want </a:t>
            </a:r>
            <a:r>
              <a:rPr lang="en-US" dirty="0" smtClean="0"/>
              <a:t>to</a:t>
            </a:r>
            <a:r>
              <a:rPr lang="en-US" sz="1400" dirty="0"/>
              <a:t> </a:t>
            </a:r>
            <a:r>
              <a:rPr lang="en-US" dirty="0" smtClean="0"/>
              <a:t>be paid, negotiation for contracts, and are expert on price and provider of health care services. </a:t>
            </a:r>
          </a:p>
          <a:p>
            <a:pPr lvl="1"/>
            <a:endParaRPr lang="en-US" dirty="0"/>
          </a:p>
          <a:p>
            <a:pPr lvl="1"/>
            <a:endParaRPr lang="en-US" dirty="0"/>
          </a:p>
        </p:txBody>
      </p:sp>
    </p:spTree>
    <p:extLst>
      <p:ext uri="{BB962C8B-B14F-4D97-AF65-F5344CB8AC3E}">
        <p14:creationId xmlns:p14="http://schemas.microsoft.com/office/powerpoint/2010/main" val="1829733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smtClean="0">
                <a:hlinkClick r:id="rId2"/>
              </a:rPr>
              <a:t>US </a:t>
            </a:r>
            <a:r>
              <a:rPr lang="en-US" b="1" u="sng" dirty="0">
                <a:hlinkClick r:id="rId2"/>
              </a:rPr>
              <a:t>Health Care System: Present State- Financing Health Care &amp; System Performance</a:t>
            </a:r>
            <a:r>
              <a:rPr lang="en-US" b="1" dirty="0"/>
              <a:t/>
            </a:r>
            <a:br>
              <a:rPr lang="en-US" b="1" dirty="0"/>
            </a:br>
            <a:r>
              <a:rPr lang="en-US" b="1" dirty="0" smtClean="0"/>
              <a:t>(</a:t>
            </a:r>
            <a:r>
              <a:rPr lang="en-US" dirty="0"/>
              <a:t>Goldsteen, 2017</a:t>
            </a:r>
            <a:r>
              <a:rPr lang="en-US" b="1" dirty="0" smtClean="0"/>
              <a:t>)</a:t>
            </a:r>
            <a:br>
              <a:rPr lang="en-US" b="1" dirty="0" smtClean="0"/>
            </a:br>
            <a:r>
              <a:rPr lang="en-US" b="1" dirty="0"/>
              <a:t/>
            </a:r>
            <a:br>
              <a:rPr lang="en-US" b="1" dirty="0"/>
            </a:br>
            <a:endParaRPr lang="en-US" dirty="0"/>
          </a:p>
        </p:txBody>
      </p:sp>
      <p:sp>
        <p:nvSpPr>
          <p:cNvPr id="3" name="Content Placeholder 2"/>
          <p:cNvSpPr>
            <a:spLocks noGrp="1"/>
          </p:cNvSpPr>
          <p:nvPr>
            <p:ph sz="half" idx="1"/>
          </p:nvPr>
        </p:nvSpPr>
        <p:spPr>
          <a:xfrm>
            <a:off x="685802" y="1579418"/>
            <a:ext cx="4995334" cy="5029199"/>
          </a:xfrm>
        </p:spPr>
        <p:txBody>
          <a:bodyPr>
            <a:normAutofit fontScale="70000" lnSpcReduction="20000"/>
          </a:bodyPr>
          <a:lstStyle/>
          <a:p>
            <a:pPr lvl="0"/>
            <a:r>
              <a:rPr lang="en-US" dirty="0"/>
              <a:t>Identify and describe key population health outcomes</a:t>
            </a:r>
            <a:r>
              <a:rPr lang="en-US" dirty="0" smtClean="0"/>
              <a:t>.</a:t>
            </a:r>
          </a:p>
          <a:p>
            <a:pPr lvl="1"/>
            <a:r>
              <a:rPr lang="en-US" dirty="0"/>
              <a:t>population mortality and morbidity rates</a:t>
            </a:r>
          </a:p>
          <a:p>
            <a:pPr lvl="1"/>
            <a:r>
              <a:rPr lang="en-US" dirty="0" smtClean="0"/>
              <a:t>Age-adjusted </a:t>
            </a:r>
            <a:r>
              <a:rPr lang="en-US" dirty="0"/>
              <a:t>death rates, disease-specific death rates, life expectancy, premature death rate, time lost to premature death, and infant mortality rate (IMR</a:t>
            </a:r>
            <a:r>
              <a:rPr lang="en-US" dirty="0" smtClean="0"/>
              <a:t>), years of potential life lost (YPLL), healthy life expectancy (HALE), quality-adjusted life years (QALYs), disability-adjusted life years (DALYs), years of healthy life (YHL)</a:t>
            </a:r>
          </a:p>
          <a:p>
            <a:pPr lvl="0"/>
            <a:r>
              <a:rPr lang="en-US" dirty="0" smtClean="0"/>
              <a:t>Identify </a:t>
            </a:r>
            <a:r>
              <a:rPr lang="en-US" dirty="0"/>
              <a:t>common clinical outcomes used to evaluate quality of health care</a:t>
            </a:r>
            <a:r>
              <a:rPr lang="en-US" dirty="0" smtClean="0"/>
              <a:t>.</a:t>
            </a:r>
          </a:p>
          <a:p>
            <a:pPr lvl="1"/>
            <a:r>
              <a:rPr lang="en-US" dirty="0"/>
              <a:t>R</a:t>
            </a:r>
            <a:r>
              <a:rPr lang="en-US" dirty="0" smtClean="0"/>
              <a:t>eadmission </a:t>
            </a:r>
            <a:r>
              <a:rPr lang="en-US" dirty="0"/>
              <a:t>to the hospital after a surgical </a:t>
            </a:r>
            <a:r>
              <a:rPr lang="en-US" dirty="0" smtClean="0"/>
              <a:t>procedure;</a:t>
            </a:r>
          </a:p>
          <a:p>
            <a:pPr lvl="1"/>
            <a:r>
              <a:rPr lang="en-US" dirty="0" smtClean="0"/>
              <a:t>Functional </a:t>
            </a:r>
            <a:r>
              <a:rPr lang="en-US" dirty="0"/>
              <a:t>capacity after medical </a:t>
            </a:r>
            <a:r>
              <a:rPr lang="en-US" dirty="0" smtClean="0"/>
              <a:t>intervention</a:t>
            </a:r>
          </a:p>
          <a:p>
            <a:pPr lvl="1"/>
            <a:r>
              <a:rPr lang="en-US" dirty="0"/>
              <a:t>L</a:t>
            </a:r>
            <a:r>
              <a:rPr lang="en-US" dirty="0" smtClean="0"/>
              <a:t>ong-term </a:t>
            </a:r>
            <a:r>
              <a:rPr lang="en-US" dirty="0"/>
              <a:t>pain and discomfort after medical </a:t>
            </a:r>
            <a:r>
              <a:rPr lang="en-US" dirty="0" smtClean="0"/>
              <a:t>treatment</a:t>
            </a:r>
          </a:p>
          <a:p>
            <a:pPr lvl="1"/>
            <a:r>
              <a:rPr lang="en-US" dirty="0" smtClean="0"/>
              <a:t>Infection </a:t>
            </a:r>
            <a:r>
              <a:rPr lang="en-US" dirty="0"/>
              <a:t>acquired during a hospital stay (</a:t>
            </a:r>
            <a:r>
              <a:rPr lang="en-US" dirty="0" smtClean="0"/>
              <a:t>nosocomial)</a:t>
            </a:r>
          </a:p>
          <a:p>
            <a:pPr lvl="1"/>
            <a:r>
              <a:rPr lang="en-US" dirty="0" smtClean="0"/>
              <a:t>5-year </a:t>
            </a:r>
            <a:r>
              <a:rPr lang="en-US" dirty="0"/>
              <a:t>mortality rates among patients treated for cancer, heart disease, or other </a:t>
            </a:r>
            <a:r>
              <a:rPr lang="en-US" dirty="0" smtClean="0"/>
              <a:t>diseases</a:t>
            </a:r>
          </a:p>
          <a:p>
            <a:pPr lvl="1"/>
            <a:r>
              <a:rPr lang="en-US" dirty="0" smtClean="0"/>
              <a:t>Development </a:t>
            </a:r>
            <a:r>
              <a:rPr lang="en-US" dirty="0"/>
              <a:t>of comorbidities after medical </a:t>
            </a:r>
            <a:r>
              <a:rPr lang="en-US" dirty="0" smtClean="0"/>
              <a:t>therapy</a:t>
            </a:r>
          </a:p>
          <a:p>
            <a:pPr lvl="1"/>
            <a:r>
              <a:rPr lang="en-US" dirty="0" smtClean="0"/>
              <a:t>Satisfaction </a:t>
            </a:r>
            <a:r>
              <a:rPr lang="en-US" dirty="0"/>
              <a:t>of the patient with the outcomes of health care treatment.</a:t>
            </a:r>
          </a:p>
          <a:p>
            <a:pPr lvl="0"/>
            <a:r>
              <a:rPr lang="en-US" dirty="0"/>
              <a:t>Define </a:t>
            </a:r>
            <a:r>
              <a:rPr lang="en-US" dirty="0" smtClean="0"/>
              <a:t>clinical </a:t>
            </a:r>
            <a:r>
              <a:rPr lang="en-US" dirty="0"/>
              <a:t>effectiveness and patient safety</a:t>
            </a:r>
            <a:r>
              <a:rPr lang="en-US" dirty="0" smtClean="0"/>
              <a:t>.</a:t>
            </a:r>
          </a:p>
          <a:p>
            <a:pPr lvl="1"/>
            <a:r>
              <a:rPr lang="en-US" dirty="0"/>
              <a:t>C</a:t>
            </a:r>
            <a:r>
              <a:rPr lang="en-US" dirty="0" smtClean="0"/>
              <a:t>linical </a:t>
            </a:r>
            <a:r>
              <a:rPr lang="en-US" dirty="0"/>
              <a:t>effectiveness, also known as clinical efficacy, is a measure of how well health care produces desired </a:t>
            </a:r>
            <a:r>
              <a:rPr lang="en-US" dirty="0" smtClean="0"/>
              <a:t>results</a:t>
            </a:r>
          </a:p>
          <a:p>
            <a:pPr lvl="1"/>
            <a:r>
              <a:rPr lang="en-US" dirty="0" smtClean="0"/>
              <a:t>Assessment </a:t>
            </a:r>
            <a:r>
              <a:rPr lang="en-US" dirty="0"/>
              <a:t>of the effectiveness of health care is evidence-based, meaning that it is based on clinical </a:t>
            </a:r>
            <a:r>
              <a:rPr lang="en-US" dirty="0" smtClean="0"/>
              <a:t>research</a:t>
            </a:r>
            <a:endParaRPr lang="en-US" dirty="0"/>
          </a:p>
          <a:p>
            <a:endParaRPr lang="en-US" dirty="0"/>
          </a:p>
        </p:txBody>
      </p:sp>
      <p:sp>
        <p:nvSpPr>
          <p:cNvPr id="4" name="Content Placeholder 3"/>
          <p:cNvSpPr>
            <a:spLocks noGrp="1"/>
          </p:cNvSpPr>
          <p:nvPr>
            <p:ph sz="half" idx="2"/>
          </p:nvPr>
        </p:nvSpPr>
        <p:spPr>
          <a:xfrm>
            <a:off x="5821895" y="1579419"/>
            <a:ext cx="4995332" cy="5278582"/>
          </a:xfrm>
        </p:spPr>
        <p:txBody>
          <a:bodyPr>
            <a:normAutofit fontScale="70000" lnSpcReduction="20000"/>
          </a:bodyPr>
          <a:lstStyle/>
          <a:p>
            <a:pPr lvl="0"/>
            <a:r>
              <a:rPr lang="en-US" dirty="0"/>
              <a:t>Define nosocomial </a:t>
            </a:r>
            <a:r>
              <a:rPr lang="en-US" dirty="0" smtClean="0"/>
              <a:t>infections</a:t>
            </a:r>
          </a:p>
          <a:p>
            <a:pPr lvl="1"/>
            <a:r>
              <a:rPr lang="en-US" dirty="0"/>
              <a:t>Nosocomial infections are infections that patients acquire as a result of staying in a hospital</a:t>
            </a:r>
          </a:p>
          <a:p>
            <a:pPr lvl="0"/>
            <a:r>
              <a:rPr lang="en-US" dirty="0"/>
              <a:t>Identify organizations that have a major influence on health care </a:t>
            </a:r>
            <a:r>
              <a:rPr lang="en-US" dirty="0" smtClean="0"/>
              <a:t>quality</a:t>
            </a:r>
          </a:p>
          <a:p>
            <a:pPr lvl="1"/>
            <a:r>
              <a:rPr lang="en-US" dirty="0"/>
              <a:t>The Joint Commission </a:t>
            </a:r>
            <a:endParaRPr lang="en-US" dirty="0" smtClean="0"/>
          </a:p>
          <a:p>
            <a:pPr lvl="1"/>
            <a:r>
              <a:rPr lang="en-US" dirty="0"/>
              <a:t>The Centers </a:t>
            </a:r>
            <a:r>
              <a:rPr lang="en-US" dirty="0" smtClean="0"/>
              <a:t>for</a:t>
            </a:r>
            <a:r>
              <a:rPr lang="en-US" sz="1400" dirty="0"/>
              <a:t> </a:t>
            </a:r>
            <a:r>
              <a:rPr lang="en-US" dirty="0" smtClean="0"/>
              <a:t>Medicare </a:t>
            </a:r>
            <a:r>
              <a:rPr lang="en-US" dirty="0"/>
              <a:t>and Medicaid Services</a:t>
            </a:r>
          </a:p>
          <a:p>
            <a:pPr lvl="1"/>
            <a:r>
              <a:rPr lang="en-US" dirty="0"/>
              <a:t>The Agency for Healthcare and Quality (AHRQ) </a:t>
            </a:r>
            <a:endParaRPr lang="en-US" dirty="0" smtClean="0"/>
          </a:p>
          <a:p>
            <a:pPr lvl="1"/>
            <a:r>
              <a:rPr lang="en-US" dirty="0"/>
              <a:t>The Centers for Disease Control and Prevention (CDC</a:t>
            </a:r>
            <a:r>
              <a:rPr lang="en-US" dirty="0" smtClean="0"/>
              <a:t>)</a:t>
            </a:r>
          </a:p>
          <a:p>
            <a:pPr lvl="1"/>
            <a:r>
              <a:rPr lang="en-US" dirty="0"/>
              <a:t>The National Institutes </a:t>
            </a:r>
            <a:r>
              <a:rPr lang="en-US" dirty="0" smtClean="0"/>
              <a:t>of</a:t>
            </a:r>
            <a:r>
              <a:rPr lang="en-US" sz="1400" dirty="0"/>
              <a:t> </a:t>
            </a:r>
            <a:r>
              <a:rPr lang="en-US" dirty="0" smtClean="0"/>
              <a:t>Health </a:t>
            </a:r>
            <a:r>
              <a:rPr lang="en-US" dirty="0"/>
              <a:t>(NIH)</a:t>
            </a:r>
            <a:endParaRPr lang="en-US" dirty="0" smtClean="0"/>
          </a:p>
          <a:p>
            <a:pPr lvl="0"/>
            <a:r>
              <a:rPr lang="en-US" dirty="0" smtClean="0"/>
              <a:t>Define </a:t>
            </a:r>
            <a:r>
              <a:rPr lang="en-US" dirty="0"/>
              <a:t>and explain equity and efficiency in terms of health care</a:t>
            </a:r>
            <a:r>
              <a:rPr lang="en-US" dirty="0" smtClean="0"/>
              <a:t>.</a:t>
            </a:r>
          </a:p>
          <a:p>
            <a:pPr lvl="1"/>
            <a:r>
              <a:rPr lang="en-US" dirty="0"/>
              <a:t>Equity of health care is concerned with the fair allocation of the benefits and burdens among those who are deserving of care and those who are in a position to pay for </a:t>
            </a:r>
            <a:r>
              <a:rPr lang="en-US" dirty="0" smtClean="0"/>
              <a:t>it</a:t>
            </a:r>
          </a:p>
          <a:p>
            <a:pPr lvl="1"/>
            <a:r>
              <a:rPr lang="en-US" dirty="0"/>
              <a:t>Efficiency is the third criterion for judging a health care system and requires that goods and services are produced with the highest attainable total value</a:t>
            </a:r>
          </a:p>
          <a:p>
            <a:pPr lvl="0"/>
            <a:r>
              <a:rPr lang="en-US" dirty="0"/>
              <a:t>Describe the role of data and information technology in assessing the performance of health care systems.</a:t>
            </a:r>
          </a:p>
          <a:p>
            <a:pPr lvl="1"/>
            <a:r>
              <a:rPr lang="en-US" dirty="0"/>
              <a:t>The effective functioning of health care systems requires an advanced health information network that supports clinical care, personal health management, population health, and </a:t>
            </a:r>
            <a:r>
              <a:rPr lang="en-US" dirty="0" smtClean="0"/>
              <a:t>research</a:t>
            </a:r>
          </a:p>
          <a:p>
            <a:pPr lvl="1"/>
            <a:r>
              <a:rPr lang="en-US" dirty="0"/>
              <a:t>These systems conduct clinical outcomes studies, measure population health outcomes, design and evaluate interventions to improve clinical practice, and increase access, equity, and efficiency</a:t>
            </a:r>
          </a:p>
        </p:txBody>
      </p:sp>
    </p:spTree>
    <p:extLst>
      <p:ext uri="{BB962C8B-B14F-4D97-AF65-F5344CB8AC3E}">
        <p14:creationId xmlns:p14="http://schemas.microsoft.com/office/powerpoint/2010/main" val="1384690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smtClean="0">
                <a:hlinkClick r:id="rId2"/>
              </a:rPr>
              <a:t>Continuous </a:t>
            </a:r>
            <a:r>
              <a:rPr lang="en-US" b="1" u="sng" dirty="0">
                <a:hlinkClick r:id="rId2"/>
              </a:rPr>
              <a:t>Quality Improvement &amp; Organizational Decision-making </a:t>
            </a:r>
            <a:r>
              <a:rPr lang="en-US" b="1" u="sng" dirty="0" smtClean="0">
                <a:hlinkClick r:id="rId2"/>
              </a:rPr>
              <a:t>Application</a:t>
            </a:r>
            <a:r>
              <a:rPr lang="en-US" b="1" u="sng" dirty="0" smtClean="0"/>
              <a:t> (</a:t>
            </a:r>
            <a:r>
              <a:rPr lang="en-US" b="1" u="sng" dirty="0" err="1" smtClean="0"/>
              <a:t>Samhsa</a:t>
            </a:r>
            <a:r>
              <a:rPr lang="en-US" b="1" u="sng" dirty="0" smtClean="0"/>
              <a:t>, 2015)</a:t>
            </a:r>
            <a:r>
              <a:rPr lang="en-US" b="1" dirty="0"/>
              <a:t/>
            </a:r>
            <a:br>
              <a:rPr lang="en-US" b="1" dirty="0"/>
            </a:br>
            <a:endParaRPr lang="en-US" dirty="0"/>
          </a:p>
        </p:txBody>
      </p:sp>
      <p:sp>
        <p:nvSpPr>
          <p:cNvPr id="3" name="Content Placeholder 2"/>
          <p:cNvSpPr>
            <a:spLocks noGrp="1"/>
          </p:cNvSpPr>
          <p:nvPr>
            <p:ph sz="half" idx="1"/>
          </p:nvPr>
        </p:nvSpPr>
        <p:spPr>
          <a:xfrm>
            <a:off x="685802" y="1745674"/>
            <a:ext cx="4995334" cy="5015344"/>
          </a:xfrm>
        </p:spPr>
        <p:txBody>
          <a:bodyPr>
            <a:normAutofit fontScale="62500" lnSpcReduction="20000"/>
          </a:bodyPr>
          <a:lstStyle/>
          <a:p>
            <a:endParaRPr lang="en-US" dirty="0"/>
          </a:p>
          <a:p>
            <a:endParaRPr lang="en-US" dirty="0"/>
          </a:p>
          <a:p>
            <a:r>
              <a:rPr lang="en-US" dirty="0"/>
              <a:t> </a:t>
            </a:r>
            <a:r>
              <a:rPr lang="en-US" b="1" dirty="0"/>
              <a:t>Primary Goal: </a:t>
            </a:r>
            <a:endParaRPr lang="en-US" b="1" dirty="0" smtClean="0"/>
          </a:p>
          <a:p>
            <a:pPr lvl="1"/>
            <a:r>
              <a:rPr lang="en-US" b="1" dirty="0"/>
              <a:t>Assist organizations to solve problems and systematically implement improvement strategies </a:t>
            </a:r>
            <a:endParaRPr lang="en-US" dirty="0"/>
          </a:p>
          <a:p>
            <a:r>
              <a:rPr lang="en-US" b="1" dirty="0"/>
              <a:t>What is quality? </a:t>
            </a:r>
            <a:r>
              <a:rPr lang="en-US" b="1" dirty="0" smtClean="0"/>
              <a:t>Anything </a:t>
            </a:r>
            <a:r>
              <a:rPr lang="en-US" b="1" dirty="0"/>
              <a:t>you do to </a:t>
            </a:r>
            <a:r>
              <a:rPr lang="en-US" b="1" dirty="0" smtClean="0"/>
              <a:t>improve</a:t>
            </a:r>
            <a:endParaRPr lang="en-US" dirty="0"/>
          </a:p>
          <a:p>
            <a:pPr lvl="1"/>
            <a:r>
              <a:rPr lang="en-US" dirty="0"/>
              <a:t>Safety </a:t>
            </a:r>
          </a:p>
          <a:p>
            <a:pPr lvl="1"/>
            <a:r>
              <a:rPr lang="en-US" dirty="0"/>
              <a:t>•Effectiveness </a:t>
            </a:r>
          </a:p>
          <a:p>
            <a:pPr lvl="1"/>
            <a:r>
              <a:rPr lang="en-US" dirty="0"/>
              <a:t>•Client-Centered </a:t>
            </a:r>
          </a:p>
          <a:p>
            <a:pPr lvl="1"/>
            <a:r>
              <a:rPr lang="en-US" dirty="0"/>
              <a:t>•Timeliness </a:t>
            </a:r>
          </a:p>
          <a:p>
            <a:pPr lvl="1"/>
            <a:r>
              <a:rPr lang="en-US" dirty="0"/>
              <a:t>•Efficiency </a:t>
            </a:r>
          </a:p>
          <a:p>
            <a:pPr lvl="1"/>
            <a:r>
              <a:rPr lang="en-US" dirty="0"/>
              <a:t>•Equity </a:t>
            </a:r>
          </a:p>
          <a:p>
            <a:pPr lvl="1"/>
            <a:r>
              <a:rPr lang="en-US" dirty="0"/>
              <a:t>•Appropriateness </a:t>
            </a:r>
          </a:p>
          <a:p>
            <a:pPr lvl="1"/>
            <a:r>
              <a:rPr lang="en-US" dirty="0"/>
              <a:t>•Coordination </a:t>
            </a:r>
          </a:p>
          <a:p>
            <a:pPr lvl="1"/>
            <a:r>
              <a:rPr lang="en-US" dirty="0"/>
              <a:t>•Accessibility </a:t>
            </a:r>
            <a:endParaRPr lang="en-US" dirty="0" smtClean="0"/>
          </a:p>
          <a:p>
            <a:pPr lvl="1"/>
            <a:endParaRPr lang="en-US" dirty="0" smtClean="0"/>
          </a:p>
          <a:p>
            <a:pPr lvl="1"/>
            <a:endParaRPr lang="en-US" dirty="0"/>
          </a:p>
          <a:p>
            <a:pPr lvl="1"/>
            <a:endParaRPr lang="en-US" dirty="0" smtClean="0"/>
          </a:p>
          <a:p>
            <a:pPr lvl="1"/>
            <a:endParaRPr lang="en-US" dirty="0"/>
          </a:p>
          <a:p>
            <a:pPr lvl="1"/>
            <a:endParaRPr lang="en-US" b="1" dirty="0" smtClean="0"/>
          </a:p>
        </p:txBody>
      </p:sp>
      <p:sp>
        <p:nvSpPr>
          <p:cNvPr id="4" name="Content Placeholder 3"/>
          <p:cNvSpPr>
            <a:spLocks noGrp="1"/>
          </p:cNvSpPr>
          <p:nvPr>
            <p:ph sz="half" idx="2"/>
          </p:nvPr>
        </p:nvSpPr>
        <p:spPr>
          <a:xfrm>
            <a:off x="5821895" y="1648691"/>
            <a:ext cx="4995332" cy="5112326"/>
          </a:xfrm>
        </p:spPr>
        <p:txBody>
          <a:bodyPr>
            <a:normAutofit fontScale="62500" lnSpcReduction="20000"/>
          </a:bodyPr>
          <a:lstStyle/>
          <a:p>
            <a:r>
              <a:rPr lang="en-US" dirty="0"/>
              <a:t>First Law of Quality </a:t>
            </a:r>
            <a:r>
              <a:rPr lang="en-US" dirty="0" smtClean="0"/>
              <a:t>Improvement</a:t>
            </a:r>
          </a:p>
          <a:p>
            <a:pPr lvl="1"/>
            <a:r>
              <a:rPr lang="en-US" dirty="0"/>
              <a:t>Every system is perfectly designed to achieve exactly the results it </a:t>
            </a:r>
            <a:r>
              <a:rPr lang="en-US" dirty="0" smtClean="0"/>
              <a:t>gets</a:t>
            </a:r>
          </a:p>
          <a:p>
            <a:r>
              <a:rPr lang="en-US" dirty="0"/>
              <a:t>Second Law of Quality </a:t>
            </a:r>
            <a:r>
              <a:rPr lang="en-US" dirty="0" smtClean="0"/>
              <a:t>Improvement</a:t>
            </a:r>
          </a:p>
          <a:p>
            <a:pPr lvl="1"/>
            <a:r>
              <a:rPr lang="en-US" dirty="0"/>
              <a:t>To change </a:t>
            </a:r>
            <a:r>
              <a:rPr lang="en-US" dirty="0" smtClean="0"/>
              <a:t>the Result </a:t>
            </a:r>
            <a:r>
              <a:rPr lang="en-US" dirty="0"/>
              <a:t>you must change the </a:t>
            </a:r>
            <a:r>
              <a:rPr lang="en-US" dirty="0" smtClean="0"/>
              <a:t>System</a:t>
            </a:r>
          </a:p>
          <a:p>
            <a:pPr lvl="1"/>
            <a:r>
              <a:rPr lang="en-US" dirty="0" smtClean="0"/>
              <a:t> </a:t>
            </a:r>
            <a:r>
              <a:rPr lang="en-US" dirty="0"/>
              <a:t>Working harder won’t do it! </a:t>
            </a:r>
            <a:endParaRPr lang="en-US" dirty="0" smtClean="0"/>
          </a:p>
          <a:p>
            <a:pPr lvl="1"/>
            <a:r>
              <a:rPr lang="en-US" dirty="0" smtClean="0"/>
              <a:t>Getting </a:t>
            </a:r>
            <a:r>
              <a:rPr lang="en-US" dirty="0"/>
              <a:t>rid of poor performers won’t do it! </a:t>
            </a:r>
            <a:endParaRPr lang="en-US" dirty="0" smtClean="0"/>
          </a:p>
          <a:p>
            <a:pPr lvl="1"/>
            <a:r>
              <a:rPr lang="en-US" dirty="0" smtClean="0"/>
              <a:t>Throwing </a:t>
            </a:r>
            <a:r>
              <a:rPr lang="en-US" dirty="0"/>
              <a:t>more money at the existing system won’t do it! </a:t>
            </a:r>
            <a:endParaRPr lang="en-US" dirty="0" smtClean="0"/>
          </a:p>
          <a:p>
            <a:r>
              <a:rPr lang="en-US" dirty="0"/>
              <a:t>What’s an organization to do to prepare for a changing system</a:t>
            </a:r>
            <a:r>
              <a:rPr lang="en-US" dirty="0" smtClean="0"/>
              <a:t>?</a:t>
            </a:r>
          </a:p>
          <a:p>
            <a:pPr lvl="1"/>
            <a:r>
              <a:rPr lang="en-US" dirty="0"/>
              <a:t>Focus on improving the quality of current practices! </a:t>
            </a:r>
            <a:endParaRPr lang="en-US" dirty="0" smtClean="0"/>
          </a:p>
          <a:p>
            <a:pPr lvl="1"/>
            <a:r>
              <a:rPr lang="en-US" dirty="0" smtClean="0"/>
              <a:t>Difficult </a:t>
            </a:r>
            <a:r>
              <a:rPr lang="en-US" dirty="0"/>
              <a:t>to waste time, make mistakes or misalign efforts to prepare for a changing system when the focus is on quality! </a:t>
            </a:r>
            <a:endParaRPr lang="en-US" dirty="0" smtClean="0"/>
          </a:p>
          <a:p>
            <a:pPr lvl="1"/>
            <a:r>
              <a:rPr lang="en-US" dirty="0" smtClean="0"/>
              <a:t>Ask </a:t>
            </a:r>
            <a:r>
              <a:rPr lang="en-US" dirty="0"/>
              <a:t>yourself: What can we do now to improve quality?</a:t>
            </a:r>
            <a:endParaRPr lang="en-US" dirty="0" smtClean="0"/>
          </a:p>
          <a:p>
            <a:r>
              <a:rPr lang="en-US" dirty="0"/>
              <a:t>Application of basic continuous quality improvement </a:t>
            </a:r>
            <a:r>
              <a:rPr lang="en-US" dirty="0" smtClean="0"/>
              <a:t>approaches</a:t>
            </a:r>
          </a:p>
          <a:p>
            <a:pPr lvl="1"/>
            <a:r>
              <a:rPr lang="en-US" dirty="0"/>
              <a:t>FOCUS PDCA </a:t>
            </a:r>
            <a:endParaRPr lang="en-US" dirty="0" smtClean="0"/>
          </a:p>
          <a:p>
            <a:pPr lvl="1"/>
            <a:r>
              <a:rPr lang="en-US" dirty="0" smtClean="0"/>
              <a:t>F </a:t>
            </a:r>
            <a:r>
              <a:rPr lang="en-US" dirty="0" err="1" smtClean="0"/>
              <a:t>ind</a:t>
            </a:r>
            <a:r>
              <a:rPr lang="en-US" dirty="0" smtClean="0"/>
              <a:t> </a:t>
            </a:r>
            <a:r>
              <a:rPr lang="en-US" dirty="0"/>
              <a:t>an improvement area </a:t>
            </a:r>
            <a:endParaRPr lang="en-US" dirty="0" smtClean="0"/>
          </a:p>
          <a:p>
            <a:pPr lvl="1"/>
            <a:r>
              <a:rPr lang="en-US" dirty="0" smtClean="0"/>
              <a:t>O </a:t>
            </a:r>
            <a:r>
              <a:rPr lang="en-US" dirty="0" err="1" smtClean="0"/>
              <a:t>rganize</a:t>
            </a:r>
            <a:r>
              <a:rPr lang="en-US" dirty="0" smtClean="0"/>
              <a:t> </a:t>
            </a:r>
            <a:r>
              <a:rPr lang="en-US" dirty="0"/>
              <a:t>a </a:t>
            </a:r>
            <a:r>
              <a:rPr lang="en-US" dirty="0" smtClean="0"/>
              <a:t>team</a:t>
            </a:r>
          </a:p>
          <a:p>
            <a:pPr lvl="1"/>
            <a:r>
              <a:rPr lang="en-US" dirty="0" smtClean="0"/>
              <a:t>C </a:t>
            </a:r>
            <a:r>
              <a:rPr lang="en-US" dirty="0" err="1" smtClean="0"/>
              <a:t>larify</a:t>
            </a:r>
            <a:r>
              <a:rPr lang="en-US" dirty="0" smtClean="0"/>
              <a:t> </a:t>
            </a:r>
            <a:r>
              <a:rPr lang="en-US" dirty="0"/>
              <a:t>current practices </a:t>
            </a:r>
            <a:endParaRPr lang="en-US" dirty="0" smtClean="0"/>
          </a:p>
          <a:p>
            <a:pPr lvl="1"/>
            <a:r>
              <a:rPr lang="en-US" dirty="0" smtClean="0"/>
              <a:t>U </a:t>
            </a:r>
            <a:r>
              <a:rPr lang="en-US" dirty="0" err="1"/>
              <a:t>nderstand</a:t>
            </a:r>
            <a:r>
              <a:rPr lang="en-US" dirty="0"/>
              <a:t> source of variation/problem </a:t>
            </a:r>
            <a:endParaRPr lang="en-US" dirty="0" smtClean="0"/>
          </a:p>
          <a:p>
            <a:pPr lvl="1"/>
            <a:r>
              <a:rPr lang="en-US" dirty="0" smtClean="0"/>
              <a:t> S  elect </a:t>
            </a:r>
            <a:r>
              <a:rPr lang="en-US" dirty="0"/>
              <a:t>a strategy </a:t>
            </a:r>
            <a:endParaRPr lang="en-US" dirty="0" smtClean="0"/>
          </a:p>
          <a:p>
            <a:pPr lvl="1"/>
            <a:r>
              <a:rPr lang="en-US" dirty="0" smtClean="0"/>
              <a:t>Plan </a:t>
            </a:r>
            <a:r>
              <a:rPr lang="en-US" dirty="0"/>
              <a:t>Do Check Act </a:t>
            </a:r>
            <a:endParaRPr lang="en-US" dirty="0" smtClean="0"/>
          </a:p>
        </p:txBody>
      </p:sp>
    </p:spTree>
    <p:extLst>
      <p:ext uri="{BB962C8B-B14F-4D97-AF65-F5344CB8AC3E}">
        <p14:creationId xmlns:p14="http://schemas.microsoft.com/office/powerpoint/2010/main" val="1510433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smtClean="0">
                <a:hlinkClick r:id="rId2"/>
              </a:rPr>
              <a:t/>
            </a:r>
            <a:br>
              <a:rPr lang="en-US" b="1" u="sng" dirty="0" smtClean="0">
                <a:hlinkClick r:id="rId2"/>
              </a:rPr>
            </a:br>
            <a:r>
              <a:rPr lang="en-US" b="1" u="sng" dirty="0" smtClean="0">
                <a:hlinkClick r:id="rId2"/>
              </a:rPr>
              <a:t/>
            </a:r>
            <a:br>
              <a:rPr lang="en-US" b="1" u="sng" dirty="0" smtClean="0">
                <a:hlinkClick r:id="rId2"/>
              </a:rPr>
            </a:br>
            <a:r>
              <a:rPr lang="en-US" b="1" u="sng" dirty="0" smtClean="0">
                <a:hlinkClick r:id="rId2"/>
              </a:rPr>
              <a:t>US </a:t>
            </a:r>
            <a:r>
              <a:rPr lang="en-US" b="1" u="sng" dirty="0">
                <a:hlinkClick r:id="rId2"/>
              </a:rPr>
              <a:t>Health Care System in Transition: How We Got Here and Where We Are </a:t>
            </a:r>
            <a:r>
              <a:rPr lang="en-US" b="1" u="sng" dirty="0" smtClean="0">
                <a:hlinkClick r:id="rId2"/>
              </a:rPr>
              <a:t>Going</a:t>
            </a:r>
            <a:r>
              <a:rPr lang="en-US" b="1" u="sng" dirty="0" smtClean="0"/>
              <a:t/>
            </a:r>
            <a:br>
              <a:rPr lang="en-US" b="1" u="sng" dirty="0" smtClean="0"/>
            </a:br>
            <a:r>
              <a:rPr lang="en-US" b="1" u="sng" dirty="0" smtClean="0"/>
              <a:t>(</a:t>
            </a:r>
            <a:r>
              <a:rPr lang="en-US" dirty="0"/>
              <a:t>Goldsteen, 2017</a:t>
            </a:r>
            <a:r>
              <a:rPr lang="en-US" b="1" u="sng" dirty="0" smtClean="0"/>
              <a:t>)</a:t>
            </a:r>
            <a:br>
              <a:rPr lang="en-US" b="1" u="sng" dirty="0" smtClean="0"/>
            </a:br>
            <a:r>
              <a:rPr lang="en-US" b="1" u="sng" dirty="0" smtClean="0"/>
              <a:t/>
            </a:r>
            <a:br>
              <a:rPr lang="en-US" b="1" u="sng" dirty="0" smtClean="0"/>
            </a:br>
            <a:r>
              <a:rPr lang="en-US" b="1" u="sng" dirty="0"/>
              <a:t/>
            </a:r>
            <a:br>
              <a:rPr lang="en-US" b="1" u="sng" dirty="0"/>
            </a:br>
            <a:r>
              <a:rPr lang="en-US" b="1" dirty="0"/>
              <a:t/>
            </a:r>
            <a:br>
              <a:rPr lang="en-US" b="1" dirty="0"/>
            </a:br>
            <a:endParaRPr lang="en-US" dirty="0"/>
          </a:p>
        </p:txBody>
      </p:sp>
      <p:sp>
        <p:nvSpPr>
          <p:cNvPr id="3" name="Content Placeholder 2"/>
          <p:cNvSpPr>
            <a:spLocks noGrp="1"/>
          </p:cNvSpPr>
          <p:nvPr>
            <p:ph sz="half" idx="1"/>
          </p:nvPr>
        </p:nvSpPr>
        <p:spPr>
          <a:xfrm>
            <a:off x="685801" y="1379349"/>
            <a:ext cx="4995334" cy="5129940"/>
          </a:xfrm>
        </p:spPr>
        <p:txBody>
          <a:bodyPr>
            <a:normAutofit fontScale="85000" lnSpcReduction="10000"/>
          </a:bodyPr>
          <a:lstStyle/>
          <a:p>
            <a:pPr lvl="0"/>
            <a:r>
              <a:rPr lang="en-US" dirty="0"/>
              <a:t>Describe the history of discontent with the U.S. health care system</a:t>
            </a:r>
            <a:r>
              <a:rPr lang="en-US" dirty="0" smtClean="0"/>
              <a:t>.</a:t>
            </a:r>
          </a:p>
          <a:p>
            <a:pPr lvl="1"/>
            <a:r>
              <a:rPr lang="en-US" dirty="0" smtClean="0"/>
              <a:t>Cost </a:t>
            </a:r>
            <a:r>
              <a:rPr lang="en-US" dirty="0"/>
              <a:t>and </a:t>
            </a:r>
            <a:r>
              <a:rPr lang="en-US" dirty="0" smtClean="0"/>
              <a:t>access discontentment</a:t>
            </a:r>
            <a:endParaRPr lang="en-US" dirty="0"/>
          </a:p>
          <a:p>
            <a:pPr lvl="0"/>
            <a:r>
              <a:rPr lang="en-US" dirty="0"/>
              <a:t>Discuss the pro-public position toward health care change in the United States</a:t>
            </a:r>
            <a:r>
              <a:rPr lang="en-US" dirty="0" smtClean="0"/>
              <a:t>.</a:t>
            </a:r>
          </a:p>
          <a:p>
            <a:pPr lvl="1"/>
            <a:r>
              <a:rPr lang="en-US" dirty="0" smtClean="0"/>
              <a:t>Not </a:t>
            </a:r>
            <a:r>
              <a:rPr lang="en-US" dirty="0"/>
              <a:t>possible for </a:t>
            </a:r>
            <a:r>
              <a:rPr lang="en-US" dirty="0" smtClean="0"/>
              <a:t>privatization</a:t>
            </a:r>
          </a:p>
          <a:p>
            <a:pPr lvl="1"/>
            <a:r>
              <a:rPr lang="en-US" dirty="0" smtClean="0"/>
              <a:t>Not for profit-making system </a:t>
            </a:r>
          </a:p>
          <a:p>
            <a:pPr lvl="1"/>
            <a:r>
              <a:rPr lang="en-US" dirty="0" smtClean="0"/>
              <a:t>Necessarily a public good, not a commodity</a:t>
            </a:r>
          </a:p>
          <a:p>
            <a:pPr lvl="1"/>
            <a:r>
              <a:rPr lang="en-US" dirty="0" smtClean="0"/>
              <a:t>Addresses: </a:t>
            </a:r>
          </a:p>
          <a:p>
            <a:pPr lvl="2"/>
            <a:r>
              <a:rPr lang="en-US" dirty="0" smtClean="0"/>
              <a:t>Quality</a:t>
            </a:r>
          </a:p>
          <a:p>
            <a:pPr lvl="2"/>
            <a:r>
              <a:rPr lang="en-US" dirty="0"/>
              <a:t>E</a:t>
            </a:r>
            <a:r>
              <a:rPr lang="en-US" dirty="0" smtClean="0"/>
              <a:t>quity</a:t>
            </a:r>
          </a:p>
          <a:p>
            <a:pPr lvl="2"/>
            <a:r>
              <a:rPr lang="en-US" dirty="0" smtClean="0"/>
              <a:t>Efficiency</a:t>
            </a:r>
          </a:p>
          <a:p>
            <a:pPr marL="457200" lvl="1" indent="0">
              <a:buNone/>
            </a:pPr>
            <a:endParaRPr lang="en-US" dirty="0" smtClean="0"/>
          </a:p>
          <a:p>
            <a:pPr lvl="1"/>
            <a:endParaRPr lang="en-US" dirty="0"/>
          </a:p>
          <a:p>
            <a:endParaRPr lang="en-US" dirty="0"/>
          </a:p>
        </p:txBody>
      </p:sp>
      <p:sp>
        <p:nvSpPr>
          <p:cNvPr id="4" name="Content Placeholder 3"/>
          <p:cNvSpPr>
            <a:spLocks noGrp="1"/>
          </p:cNvSpPr>
          <p:nvPr>
            <p:ph sz="half" idx="2"/>
          </p:nvPr>
        </p:nvSpPr>
        <p:spPr>
          <a:xfrm>
            <a:off x="5821895" y="1751309"/>
            <a:ext cx="4995332" cy="4974956"/>
          </a:xfrm>
        </p:spPr>
        <p:txBody>
          <a:bodyPr>
            <a:normAutofit fontScale="85000" lnSpcReduction="10000"/>
          </a:bodyPr>
          <a:lstStyle/>
          <a:p>
            <a:pPr lvl="0"/>
            <a:r>
              <a:rPr lang="en-US" dirty="0"/>
              <a:t>Discuss the pro-private position toward health care change in the United States</a:t>
            </a:r>
            <a:r>
              <a:rPr lang="en-US" dirty="0" smtClean="0"/>
              <a:t>.</a:t>
            </a:r>
          </a:p>
          <a:p>
            <a:pPr lvl="1"/>
            <a:r>
              <a:rPr lang="en-US" dirty="0"/>
              <a:t>L</a:t>
            </a:r>
            <a:r>
              <a:rPr lang="en-US" dirty="0" smtClean="0"/>
              <a:t>ocal </a:t>
            </a:r>
            <a:r>
              <a:rPr lang="en-US" dirty="0"/>
              <a:t>level possible where it can be held </a:t>
            </a:r>
            <a:r>
              <a:rPr lang="en-US" dirty="0" smtClean="0"/>
              <a:t>accountable</a:t>
            </a:r>
          </a:p>
          <a:p>
            <a:pPr lvl="1"/>
            <a:r>
              <a:rPr lang="en-US" dirty="0"/>
              <a:t>F</a:t>
            </a:r>
            <a:r>
              <a:rPr lang="en-US" dirty="0" smtClean="0"/>
              <a:t>ree-market </a:t>
            </a:r>
            <a:r>
              <a:rPr lang="en-US" dirty="0"/>
              <a:t>economics made America an economic superpower </a:t>
            </a:r>
            <a:endParaRPr lang="en-US" dirty="0" smtClean="0"/>
          </a:p>
          <a:p>
            <a:pPr lvl="1"/>
            <a:r>
              <a:rPr lang="en-US" dirty="0"/>
              <a:t>H</a:t>
            </a:r>
            <a:r>
              <a:rPr lang="en-US" dirty="0" smtClean="0"/>
              <a:t>igher </a:t>
            </a:r>
            <a:r>
              <a:rPr lang="en-US" dirty="0"/>
              <a:t>standards of </a:t>
            </a:r>
            <a:r>
              <a:rPr lang="en-US" dirty="0" smtClean="0"/>
              <a:t>living and opportunities</a:t>
            </a:r>
            <a:endParaRPr lang="en-US" dirty="0"/>
          </a:p>
          <a:p>
            <a:pPr lvl="0"/>
            <a:r>
              <a:rPr lang="en-US" dirty="0"/>
              <a:t>Described the mixed system of the U.S. health care system</a:t>
            </a:r>
            <a:r>
              <a:rPr lang="en-US" dirty="0" smtClean="0"/>
              <a:t>.</a:t>
            </a:r>
          </a:p>
          <a:p>
            <a:pPr lvl="1"/>
            <a:r>
              <a:rPr lang="en-US" dirty="0"/>
              <a:t>S</a:t>
            </a:r>
            <a:r>
              <a:rPr lang="en-US" dirty="0" smtClean="0"/>
              <a:t>trong </a:t>
            </a:r>
            <a:r>
              <a:rPr lang="en-US" dirty="0"/>
              <a:t>private sector wielding enormous power as well as a large and influential public </a:t>
            </a:r>
            <a:r>
              <a:rPr lang="en-US" dirty="0" smtClean="0"/>
              <a:t>sector</a:t>
            </a:r>
          </a:p>
          <a:p>
            <a:pPr lvl="1"/>
            <a:r>
              <a:rPr lang="en-US" dirty="0" smtClean="0"/>
              <a:t>Government involve in four </a:t>
            </a:r>
            <a:r>
              <a:rPr lang="en-US" dirty="0"/>
              <a:t>areas of health care: </a:t>
            </a:r>
            <a:endParaRPr lang="en-US" dirty="0" smtClean="0"/>
          </a:p>
          <a:p>
            <a:pPr lvl="2"/>
            <a:r>
              <a:rPr lang="en-US" dirty="0" smtClean="0"/>
              <a:t>Providing </a:t>
            </a:r>
            <a:r>
              <a:rPr lang="en-US" dirty="0"/>
              <a:t>money to train physicians and other health care </a:t>
            </a:r>
            <a:r>
              <a:rPr lang="en-US" dirty="0" smtClean="0"/>
              <a:t>workers</a:t>
            </a:r>
          </a:p>
          <a:p>
            <a:pPr lvl="2"/>
            <a:r>
              <a:rPr lang="en-US" dirty="0" smtClean="0"/>
              <a:t>Funding </a:t>
            </a:r>
            <a:r>
              <a:rPr lang="en-US" dirty="0"/>
              <a:t>medical </a:t>
            </a:r>
            <a:r>
              <a:rPr lang="en-US" dirty="0" smtClean="0"/>
              <a:t>research</a:t>
            </a:r>
          </a:p>
          <a:p>
            <a:pPr lvl="2"/>
            <a:r>
              <a:rPr lang="en-US" dirty="0" smtClean="0"/>
              <a:t>Funding </a:t>
            </a:r>
            <a:r>
              <a:rPr lang="en-US" dirty="0"/>
              <a:t>public health activities such as epidemic control at the federal, state, and local </a:t>
            </a:r>
            <a:r>
              <a:rPr lang="en-US" dirty="0" smtClean="0"/>
              <a:t>levels </a:t>
            </a:r>
          </a:p>
          <a:p>
            <a:pPr lvl="2"/>
            <a:r>
              <a:rPr lang="en-US" dirty="0" smtClean="0"/>
              <a:t>Providing </a:t>
            </a:r>
            <a:r>
              <a:rPr lang="en-US" dirty="0"/>
              <a:t>medical services to special populations, principally the military, both active and retired, and the mentally ill</a:t>
            </a:r>
          </a:p>
          <a:p>
            <a:endParaRPr lang="en-US" dirty="0"/>
          </a:p>
        </p:txBody>
      </p:sp>
    </p:spTree>
    <p:extLst>
      <p:ext uri="{BB962C8B-B14F-4D97-AF65-F5344CB8AC3E}">
        <p14:creationId xmlns:p14="http://schemas.microsoft.com/office/powerpoint/2010/main" val="3851849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a:hlinkClick r:id="rId2"/>
              </a:rPr>
              <a:t>US Health Care System in Transition: How We Got Here and Where We Are Going</a:t>
            </a:r>
            <a:r>
              <a:rPr lang="en-US" b="1" u="sng" dirty="0"/>
              <a:t/>
            </a:r>
            <a:br>
              <a:rPr lang="en-US" b="1" u="sng" dirty="0"/>
            </a:br>
            <a:r>
              <a:rPr lang="en-US" b="1" u="sng" dirty="0" smtClean="0"/>
              <a:t>(</a:t>
            </a:r>
            <a:r>
              <a:rPr lang="en-US" dirty="0"/>
              <a:t>Goldsteen, 2017</a:t>
            </a:r>
            <a:r>
              <a:rPr lang="en-US" b="1" u="sng" dirty="0" smtClean="0"/>
              <a:t>)</a:t>
            </a:r>
            <a:br>
              <a:rPr lang="en-US" b="1" u="sng" dirty="0" smtClean="0"/>
            </a:br>
            <a:r>
              <a:rPr lang="en-US" b="1" u="sng" dirty="0"/>
              <a:t/>
            </a:r>
            <a:br>
              <a:rPr lang="en-US" b="1" u="sng" dirty="0"/>
            </a:br>
            <a:endParaRPr lang="en-US" dirty="0"/>
          </a:p>
        </p:txBody>
      </p:sp>
      <p:sp>
        <p:nvSpPr>
          <p:cNvPr id="3" name="Content Placeholder 2"/>
          <p:cNvSpPr>
            <a:spLocks noGrp="1"/>
          </p:cNvSpPr>
          <p:nvPr>
            <p:ph sz="half" idx="1"/>
          </p:nvPr>
        </p:nvSpPr>
        <p:spPr>
          <a:xfrm>
            <a:off x="685802" y="1782306"/>
            <a:ext cx="4995334" cy="5075694"/>
          </a:xfrm>
        </p:spPr>
        <p:txBody>
          <a:bodyPr>
            <a:normAutofit fontScale="62500" lnSpcReduction="20000"/>
          </a:bodyPr>
          <a:lstStyle/>
          <a:p>
            <a:pPr lvl="0"/>
            <a:endParaRPr lang="en-US" dirty="0" smtClean="0"/>
          </a:p>
          <a:p>
            <a:pPr lvl="0"/>
            <a:r>
              <a:rPr lang="en-US" dirty="0" smtClean="0"/>
              <a:t>Describe </a:t>
            </a:r>
            <a:r>
              <a:rPr lang="en-US" dirty="0"/>
              <a:t>the major developments of the 19th century that laid the foundation for the current system</a:t>
            </a:r>
            <a:r>
              <a:rPr lang="en-US" dirty="0" smtClean="0"/>
              <a:t>.</a:t>
            </a:r>
          </a:p>
          <a:p>
            <a:pPr lvl="1"/>
            <a:r>
              <a:rPr lang="en-US" dirty="0" smtClean="0"/>
              <a:t>1847: American </a:t>
            </a:r>
            <a:r>
              <a:rPr lang="en-US" dirty="0"/>
              <a:t>Medical Association (AMA</a:t>
            </a:r>
            <a:r>
              <a:rPr lang="en-US" dirty="0" smtClean="0"/>
              <a:t>)</a:t>
            </a:r>
          </a:p>
          <a:p>
            <a:pPr lvl="2"/>
            <a:r>
              <a:rPr lang="en-US" dirty="0" smtClean="0"/>
              <a:t>Improvements </a:t>
            </a:r>
            <a:r>
              <a:rPr lang="en-US" dirty="0"/>
              <a:t>in </a:t>
            </a:r>
            <a:r>
              <a:rPr lang="en-US" dirty="0" smtClean="0"/>
              <a:t>surgery</a:t>
            </a:r>
          </a:p>
          <a:p>
            <a:pPr lvl="2"/>
            <a:r>
              <a:rPr lang="en-US" dirty="0" smtClean="0"/>
              <a:t>Advance in controlling </a:t>
            </a:r>
            <a:r>
              <a:rPr lang="en-US" dirty="0"/>
              <a:t>infectious diseases</a:t>
            </a:r>
            <a:endParaRPr lang="en-US" dirty="0" smtClean="0"/>
          </a:p>
          <a:p>
            <a:pPr lvl="1"/>
            <a:r>
              <a:rPr lang="en-US" dirty="0" smtClean="0"/>
              <a:t>1861: </a:t>
            </a:r>
            <a:r>
              <a:rPr lang="en-US" dirty="0"/>
              <a:t>U.S. Nursing Corps </a:t>
            </a:r>
            <a:endParaRPr lang="en-US" dirty="0" smtClean="0"/>
          </a:p>
          <a:p>
            <a:pPr lvl="2"/>
            <a:r>
              <a:rPr lang="en-US" dirty="0"/>
              <a:t>Ambulance Corps </a:t>
            </a:r>
          </a:p>
          <a:p>
            <a:pPr lvl="2"/>
            <a:r>
              <a:rPr lang="en-US" dirty="0"/>
              <a:t>American Hospital Association (AHA</a:t>
            </a:r>
            <a:r>
              <a:rPr lang="en-US" dirty="0" smtClean="0"/>
              <a:t>)</a:t>
            </a:r>
          </a:p>
          <a:p>
            <a:pPr lvl="1"/>
            <a:r>
              <a:rPr lang="en-US" dirty="0" smtClean="0"/>
              <a:t>1900: </a:t>
            </a:r>
            <a:r>
              <a:rPr lang="en-US" dirty="0"/>
              <a:t>Bertillon or International List of Causes of Death </a:t>
            </a:r>
            <a:endParaRPr lang="en-US" dirty="0" smtClean="0"/>
          </a:p>
          <a:p>
            <a:pPr lvl="2"/>
            <a:r>
              <a:rPr lang="en-US" dirty="0" smtClean="0"/>
              <a:t>International </a:t>
            </a:r>
            <a:r>
              <a:rPr lang="en-US" dirty="0"/>
              <a:t>Classification of Diseases (ICD). </a:t>
            </a:r>
          </a:p>
          <a:p>
            <a:pPr lvl="0"/>
            <a:r>
              <a:rPr lang="en-US" dirty="0"/>
              <a:t>Describe how the United States developed a piecemeal approach to providing access to health </a:t>
            </a:r>
            <a:r>
              <a:rPr lang="en-US" dirty="0" smtClean="0"/>
              <a:t>care.</a:t>
            </a:r>
          </a:p>
          <a:p>
            <a:pPr lvl="1"/>
            <a:r>
              <a:rPr lang="en-US" dirty="0"/>
              <a:t>F</a:t>
            </a:r>
            <a:r>
              <a:rPr lang="en-US" dirty="0" smtClean="0"/>
              <a:t>acilitated </a:t>
            </a:r>
            <a:r>
              <a:rPr lang="en-US" dirty="0"/>
              <a:t>through employer-based health insurance </a:t>
            </a:r>
            <a:r>
              <a:rPr lang="en-US" dirty="0" smtClean="0"/>
              <a:t>plans</a:t>
            </a:r>
          </a:p>
          <a:p>
            <a:pPr lvl="1"/>
            <a:r>
              <a:rPr lang="en-US" dirty="0" smtClean="0"/>
              <a:t>Reimbursement </a:t>
            </a:r>
            <a:r>
              <a:rPr lang="en-US" dirty="0"/>
              <a:t>for physician </a:t>
            </a:r>
            <a:r>
              <a:rPr lang="en-US" dirty="0" smtClean="0"/>
              <a:t>services </a:t>
            </a:r>
          </a:p>
          <a:p>
            <a:pPr lvl="1"/>
            <a:r>
              <a:rPr lang="en-US" dirty="0" smtClean="0"/>
              <a:t>Military </a:t>
            </a:r>
            <a:r>
              <a:rPr lang="en-US" dirty="0"/>
              <a:t>health care system for those in the armed </a:t>
            </a:r>
            <a:r>
              <a:rPr lang="en-US" dirty="0" smtClean="0"/>
              <a:t>services</a:t>
            </a:r>
          </a:p>
          <a:p>
            <a:pPr lvl="1"/>
            <a:r>
              <a:rPr lang="en-US" dirty="0" smtClean="0"/>
              <a:t>The </a:t>
            </a:r>
            <a:r>
              <a:rPr lang="en-US" dirty="0"/>
              <a:t>addition of Medicare and </a:t>
            </a:r>
            <a:r>
              <a:rPr lang="en-US" dirty="0" smtClean="0"/>
              <a:t>Medicaid</a:t>
            </a:r>
          </a:p>
          <a:p>
            <a:pPr lvl="1"/>
            <a:r>
              <a:rPr lang="en-US" dirty="0" smtClean="0"/>
              <a:t>The </a:t>
            </a:r>
            <a:r>
              <a:rPr lang="en-US" dirty="0"/>
              <a:t>Hill–Burton </a:t>
            </a:r>
            <a:r>
              <a:rPr lang="en-US" dirty="0" smtClean="0"/>
              <a:t>Act</a:t>
            </a:r>
          </a:p>
          <a:p>
            <a:pPr lvl="1"/>
            <a:r>
              <a:rPr lang="en-US" dirty="0" smtClean="0"/>
              <a:t>The </a:t>
            </a:r>
            <a:r>
              <a:rPr lang="en-US" dirty="0"/>
              <a:t>Emergency Medical Treatment and Labor Act (</a:t>
            </a:r>
            <a:r>
              <a:rPr lang="en-US" dirty="0" smtClean="0"/>
              <a:t>EMTALA)</a:t>
            </a:r>
          </a:p>
          <a:p>
            <a:pPr lvl="1"/>
            <a:r>
              <a:rPr lang="en-US" dirty="0" smtClean="0"/>
              <a:t>Health </a:t>
            </a:r>
            <a:r>
              <a:rPr lang="en-US" dirty="0"/>
              <a:t>Insurance Portability and Accountability Act (HIPAA).</a:t>
            </a:r>
          </a:p>
          <a:p>
            <a:pPr lvl="0"/>
            <a:endParaRPr lang="en-US" dirty="0"/>
          </a:p>
          <a:p>
            <a:endParaRPr lang="en-US" dirty="0"/>
          </a:p>
        </p:txBody>
      </p:sp>
      <p:sp>
        <p:nvSpPr>
          <p:cNvPr id="4" name="Content Placeholder 3"/>
          <p:cNvSpPr>
            <a:spLocks noGrp="1"/>
          </p:cNvSpPr>
          <p:nvPr>
            <p:ph sz="half" idx="2"/>
          </p:nvPr>
        </p:nvSpPr>
        <p:spPr>
          <a:xfrm>
            <a:off x="5821895" y="1627322"/>
            <a:ext cx="4995332" cy="5230677"/>
          </a:xfrm>
        </p:spPr>
        <p:txBody>
          <a:bodyPr>
            <a:normAutofit fontScale="62500" lnSpcReduction="20000"/>
          </a:bodyPr>
          <a:lstStyle/>
          <a:p>
            <a:pPr lvl="0"/>
            <a:r>
              <a:rPr lang="en-US" dirty="0"/>
              <a:t>Describe how the United States developed a piecemeal approach to improving quality and efficiency of the health care system</a:t>
            </a:r>
            <a:r>
              <a:rPr lang="en-US" dirty="0" smtClean="0"/>
              <a:t>.</a:t>
            </a:r>
          </a:p>
          <a:p>
            <a:pPr lvl="1"/>
            <a:r>
              <a:rPr lang="en-US" dirty="0"/>
              <a:t>E</a:t>
            </a:r>
            <a:r>
              <a:rPr lang="en-US" dirty="0" smtClean="0"/>
              <a:t>videnced </a:t>
            </a:r>
            <a:r>
              <a:rPr lang="en-US" dirty="0"/>
              <a:t>by the different physician practice structures such as group medical </a:t>
            </a:r>
            <a:r>
              <a:rPr lang="en-US" dirty="0" smtClean="0"/>
              <a:t>practice</a:t>
            </a:r>
          </a:p>
          <a:p>
            <a:pPr lvl="1"/>
            <a:r>
              <a:rPr lang="en-US" dirty="0" smtClean="0"/>
              <a:t>Private </a:t>
            </a:r>
            <a:r>
              <a:rPr lang="en-US" dirty="0"/>
              <a:t>group medical </a:t>
            </a:r>
            <a:r>
              <a:rPr lang="en-US" dirty="0" smtClean="0"/>
              <a:t>practice </a:t>
            </a:r>
          </a:p>
          <a:p>
            <a:pPr lvl="1"/>
            <a:r>
              <a:rPr lang="en-US" dirty="0" smtClean="0"/>
              <a:t>Prepaid </a:t>
            </a:r>
            <a:r>
              <a:rPr lang="en-US" dirty="0"/>
              <a:t>group </a:t>
            </a:r>
            <a:r>
              <a:rPr lang="en-US" dirty="0" smtClean="0"/>
              <a:t>practice </a:t>
            </a:r>
          </a:p>
          <a:p>
            <a:pPr lvl="1"/>
            <a:r>
              <a:rPr lang="en-US" dirty="0" smtClean="0"/>
              <a:t>Health </a:t>
            </a:r>
            <a:r>
              <a:rPr lang="en-US" dirty="0"/>
              <a:t>maintenance </a:t>
            </a:r>
            <a:r>
              <a:rPr lang="en-US" dirty="0" smtClean="0"/>
              <a:t>organizations</a:t>
            </a:r>
          </a:p>
          <a:p>
            <a:pPr lvl="1"/>
            <a:r>
              <a:rPr lang="en-US" dirty="0" smtClean="0"/>
              <a:t>Point-of-service plans</a:t>
            </a:r>
          </a:p>
          <a:p>
            <a:pPr lvl="1"/>
            <a:r>
              <a:rPr lang="en-US" dirty="0" smtClean="0"/>
              <a:t>Managed </a:t>
            </a:r>
            <a:r>
              <a:rPr lang="en-US" dirty="0"/>
              <a:t>care, </a:t>
            </a:r>
            <a:endParaRPr lang="en-US" dirty="0" smtClean="0"/>
          </a:p>
          <a:p>
            <a:pPr lvl="1"/>
            <a:r>
              <a:rPr lang="en-US" dirty="0"/>
              <a:t>T</a:t>
            </a:r>
            <a:r>
              <a:rPr lang="en-US" dirty="0" smtClean="0"/>
              <a:t>he </a:t>
            </a:r>
            <a:r>
              <a:rPr lang="en-US" dirty="0"/>
              <a:t>growth of integrated delivery systems</a:t>
            </a:r>
          </a:p>
          <a:p>
            <a:pPr lvl="0"/>
            <a:r>
              <a:rPr lang="en-US" dirty="0"/>
              <a:t>Discuss the different health care organizational structures that developed throughout the 20th century</a:t>
            </a:r>
            <a:r>
              <a:rPr lang="en-US" dirty="0" smtClean="0"/>
              <a:t>.</a:t>
            </a:r>
          </a:p>
          <a:p>
            <a:pPr lvl="1"/>
            <a:r>
              <a:rPr lang="en-US" dirty="0" smtClean="0"/>
              <a:t>Solo </a:t>
            </a:r>
            <a:r>
              <a:rPr lang="en-US" dirty="0"/>
              <a:t>practices and single hospitals to vertically and horizontally integrated health care delivery systems that may provide </a:t>
            </a:r>
            <a:r>
              <a:rPr lang="en-US" dirty="0" smtClean="0"/>
              <a:t>ambulatory</a:t>
            </a:r>
          </a:p>
          <a:p>
            <a:pPr lvl="2"/>
            <a:r>
              <a:rPr lang="en-US" dirty="0" smtClean="0"/>
              <a:t>Inpatient</a:t>
            </a:r>
          </a:p>
          <a:p>
            <a:pPr lvl="2"/>
            <a:r>
              <a:rPr lang="en-US" dirty="0" smtClean="0"/>
              <a:t>Long-term care</a:t>
            </a:r>
          </a:p>
          <a:p>
            <a:pPr lvl="2"/>
            <a:r>
              <a:rPr lang="en-US" dirty="0"/>
              <a:t>H</a:t>
            </a:r>
            <a:r>
              <a:rPr lang="en-US" dirty="0" smtClean="0"/>
              <a:t>ome </a:t>
            </a:r>
            <a:r>
              <a:rPr lang="en-US" dirty="0"/>
              <a:t>health </a:t>
            </a:r>
            <a:r>
              <a:rPr lang="en-US" dirty="0" smtClean="0"/>
              <a:t>care</a:t>
            </a:r>
            <a:endParaRPr lang="en-US" dirty="0"/>
          </a:p>
          <a:p>
            <a:pPr lvl="2"/>
            <a:r>
              <a:rPr lang="en-US" dirty="0" smtClean="0"/>
              <a:t>Health </a:t>
            </a:r>
            <a:r>
              <a:rPr lang="en-US" dirty="0"/>
              <a:t>insurance.</a:t>
            </a:r>
          </a:p>
          <a:p>
            <a:pPr lvl="1"/>
            <a:endParaRPr lang="en-US" dirty="0"/>
          </a:p>
          <a:p>
            <a:endParaRPr lang="en-US" dirty="0"/>
          </a:p>
        </p:txBody>
      </p:sp>
    </p:spTree>
    <p:extLst>
      <p:ext uri="{BB962C8B-B14F-4D97-AF65-F5344CB8AC3E}">
        <p14:creationId xmlns:p14="http://schemas.microsoft.com/office/powerpoint/2010/main" val="4126451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a:hlinkClick r:id="rId2"/>
              </a:rPr>
              <a:t>History of Change &amp; Trends in the US Health Care System</a:t>
            </a:r>
            <a:r>
              <a:rPr lang="en-US" b="1" dirty="0"/>
              <a:t/>
            </a:r>
            <a:br>
              <a:rPr lang="en-US" b="1" dirty="0"/>
            </a:br>
            <a:r>
              <a:rPr lang="en-US" b="1" dirty="0" smtClean="0"/>
              <a:t>(</a:t>
            </a:r>
            <a:r>
              <a:rPr lang="en-US" dirty="0"/>
              <a:t>Goldsteen, 2017</a:t>
            </a:r>
            <a:r>
              <a:rPr lang="en-US" b="1" dirty="0" smtClean="0"/>
              <a:t>)</a:t>
            </a:r>
            <a:br>
              <a:rPr lang="en-US" b="1" dirty="0" smtClean="0"/>
            </a:br>
            <a:r>
              <a:rPr lang="en-US" b="1" dirty="0"/>
              <a:t/>
            </a:r>
            <a:br>
              <a:rPr lang="en-US" b="1" dirty="0"/>
            </a:br>
            <a:endParaRPr lang="en-US" dirty="0"/>
          </a:p>
        </p:txBody>
      </p:sp>
      <p:sp>
        <p:nvSpPr>
          <p:cNvPr id="3" name="Content Placeholder 2"/>
          <p:cNvSpPr>
            <a:spLocks noGrp="1"/>
          </p:cNvSpPr>
          <p:nvPr>
            <p:ph sz="half" idx="1"/>
          </p:nvPr>
        </p:nvSpPr>
        <p:spPr>
          <a:xfrm>
            <a:off x="685802" y="2142066"/>
            <a:ext cx="4995334" cy="4715933"/>
          </a:xfrm>
        </p:spPr>
        <p:txBody>
          <a:bodyPr>
            <a:normAutofit fontScale="62500" lnSpcReduction="20000"/>
          </a:bodyPr>
          <a:lstStyle/>
          <a:p>
            <a:pPr lvl="0"/>
            <a:r>
              <a:rPr lang="en-US" dirty="0"/>
              <a:t>Describe efforts to obtain national health insurance (NHI) in the United States</a:t>
            </a:r>
            <a:r>
              <a:rPr lang="en-US" dirty="0" smtClean="0"/>
              <a:t>.</a:t>
            </a:r>
          </a:p>
          <a:p>
            <a:pPr lvl="1"/>
            <a:r>
              <a:rPr lang="en-US" dirty="0" smtClean="0"/>
              <a:t>1912: The </a:t>
            </a:r>
            <a:r>
              <a:rPr lang="en-US" dirty="0"/>
              <a:t>first </a:t>
            </a:r>
            <a:r>
              <a:rPr lang="en-US" dirty="0" smtClean="0"/>
              <a:t>campaign was done by </a:t>
            </a:r>
            <a:r>
              <a:rPr lang="en-US" dirty="0"/>
              <a:t>American Association for Labor Legislation (AALL</a:t>
            </a:r>
            <a:r>
              <a:rPr lang="en-US" dirty="0" smtClean="0"/>
              <a:t>) (Teddy Roosevelt)</a:t>
            </a:r>
          </a:p>
          <a:p>
            <a:pPr lvl="1"/>
            <a:r>
              <a:rPr lang="en-US" dirty="0" smtClean="0"/>
              <a:t>1916: </a:t>
            </a:r>
            <a:r>
              <a:rPr lang="en-US" dirty="0"/>
              <a:t>AALL put forward a standard bill for compulsory (obligatory) medical care and sickness benefits </a:t>
            </a:r>
            <a:r>
              <a:rPr lang="en-US" dirty="0" smtClean="0"/>
              <a:t>insurance</a:t>
            </a:r>
          </a:p>
          <a:p>
            <a:pPr lvl="1"/>
            <a:r>
              <a:rPr lang="en-US" dirty="0" smtClean="0"/>
              <a:t>1935, 1949: </a:t>
            </a:r>
            <a:r>
              <a:rPr lang="en-US" dirty="0"/>
              <a:t>Social Security </a:t>
            </a:r>
            <a:r>
              <a:rPr lang="en-US" dirty="0" smtClean="0"/>
              <a:t>Act, Wagner Act</a:t>
            </a:r>
          </a:p>
          <a:p>
            <a:pPr lvl="1"/>
            <a:r>
              <a:rPr lang="en-US" dirty="0" smtClean="0"/>
              <a:t>1970, 1975: Four </a:t>
            </a:r>
            <a:r>
              <a:rPr lang="en-US" dirty="0"/>
              <a:t>major proposals for NHI before </a:t>
            </a:r>
            <a:r>
              <a:rPr lang="en-US" dirty="0" smtClean="0"/>
              <a:t>Congress</a:t>
            </a:r>
          </a:p>
          <a:p>
            <a:pPr lvl="1"/>
            <a:r>
              <a:rPr lang="en-US" dirty="0" smtClean="0"/>
              <a:t>1980s, 1990s: </a:t>
            </a:r>
            <a:r>
              <a:rPr lang="en-US" dirty="0"/>
              <a:t>Additional efforts were undertaken </a:t>
            </a:r>
            <a:r>
              <a:rPr lang="en-US" dirty="0" smtClean="0"/>
              <a:t>(none approve) </a:t>
            </a:r>
            <a:endParaRPr lang="en-US" dirty="0"/>
          </a:p>
          <a:p>
            <a:pPr lvl="0"/>
            <a:r>
              <a:rPr lang="en-US" dirty="0"/>
              <a:t>Describe how the Clinton health plan would have brought about comprehensive reform of the U.S. health care system</a:t>
            </a:r>
            <a:r>
              <a:rPr lang="en-US" dirty="0" smtClean="0"/>
              <a:t>.</a:t>
            </a:r>
          </a:p>
          <a:p>
            <a:pPr lvl="1"/>
            <a:r>
              <a:rPr lang="en-US" dirty="0"/>
              <a:t>Clinton’s proposed Health Security Act had five primary </a:t>
            </a:r>
            <a:r>
              <a:rPr lang="en-US" dirty="0" smtClean="0"/>
              <a:t>features, and six basic principles </a:t>
            </a:r>
          </a:p>
          <a:p>
            <a:pPr lvl="1"/>
            <a:r>
              <a:rPr lang="en-US" dirty="0" smtClean="0"/>
              <a:t>Primary features:  </a:t>
            </a:r>
          </a:p>
          <a:p>
            <a:pPr lvl="2"/>
            <a:r>
              <a:rPr lang="en-US" dirty="0"/>
              <a:t>guaranteed private insurance for everyone </a:t>
            </a:r>
            <a:endParaRPr lang="en-US" sz="1200" dirty="0"/>
          </a:p>
          <a:p>
            <a:pPr lvl="2"/>
            <a:r>
              <a:rPr lang="en-US" dirty="0"/>
              <a:t>choice of physician and health plan </a:t>
            </a:r>
            <a:endParaRPr lang="en-US" sz="1200" dirty="0"/>
          </a:p>
          <a:p>
            <a:pPr lvl="2"/>
            <a:r>
              <a:rPr lang="en-US" dirty="0"/>
              <a:t>elimination of unfair insurance practices </a:t>
            </a:r>
          </a:p>
          <a:p>
            <a:pPr lvl="2"/>
            <a:r>
              <a:rPr lang="en-US" dirty="0"/>
              <a:t>preservation of Medicare</a:t>
            </a:r>
            <a:endParaRPr lang="en-US" sz="1200" dirty="0"/>
          </a:p>
          <a:p>
            <a:pPr lvl="2"/>
            <a:r>
              <a:rPr lang="en-US" dirty="0"/>
              <a:t>Health benefits guaranteed through the work </a:t>
            </a:r>
            <a:r>
              <a:rPr lang="en-US" dirty="0" smtClean="0"/>
              <a:t>site</a:t>
            </a:r>
          </a:p>
          <a:p>
            <a:pPr lvl="1"/>
            <a:r>
              <a:rPr lang="en-US" sz="1400" dirty="0" smtClean="0"/>
              <a:t>Basic principles: </a:t>
            </a:r>
          </a:p>
          <a:p>
            <a:pPr lvl="2"/>
            <a:r>
              <a:rPr lang="en-US" dirty="0"/>
              <a:t>security, savings, simplicity, choice, quality, and responsibility</a:t>
            </a:r>
            <a:endParaRPr lang="en-US" sz="1200" dirty="0"/>
          </a:p>
          <a:p>
            <a:pPr lvl="2"/>
            <a:endParaRPr lang="en-US" dirty="0" smtClean="0"/>
          </a:p>
          <a:p>
            <a:pPr lvl="2"/>
            <a:endParaRPr lang="en-US" sz="1200" dirty="0"/>
          </a:p>
          <a:p>
            <a:pPr lvl="1"/>
            <a:endParaRPr lang="en-US" dirty="0"/>
          </a:p>
          <a:p>
            <a:endParaRPr lang="en-US" dirty="0"/>
          </a:p>
        </p:txBody>
      </p:sp>
      <p:sp>
        <p:nvSpPr>
          <p:cNvPr id="4" name="Content Placeholder 3"/>
          <p:cNvSpPr>
            <a:spLocks noGrp="1"/>
          </p:cNvSpPr>
          <p:nvPr>
            <p:ph sz="half" idx="2"/>
          </p:nvPr>
        </p:nvSpPr>
        <p:spPr>
          <a:xfrm>
            <a:off x="5821895" y="2142067"/>
            <a:ext cx="4995332" cy="4491208"/>
          </a:xfrm>
        </p:spPr>
        <p:txBody>
          <a:bodyPr>
            <a:normAutofit fontScale="62500" lnSpcReduction="20000"/>
          </a:bodyPr>
          <a:lstStyle/>
          <a:p>
            <a:pPr lvl="0"/>
            <a:r>
              <a:rPr lang="en-US" dirty="0" smtClean="0"/>
              <a:t>Discuss </a:t>
            </a:r>
            <a:r>
              <a:rPr lang="en-US" dirty="0"/>
              <a:t>the challenges to the Obama health plan and their roots in the dispute over public and private solutions to health care system </a:t>
            </a:r>
            <a:r>
              <a:rPr lang="en-US" dirty="0" smtClean="0"/>
              <a:t>problems</a:t>
            </a:r>
          </a:p>
          <a:p>
            <a:pPr lvl="1"/>
            <a:r>
              <a:rPr lang="en-US" dirty="0"/>
              <a:t>One challenge was to overrule or strike the individual mandate for everyone to have health </a:t>
            </a:r>
            <a:r>
              <a:rPr lang="en-US" dirty="0" smtClean="0"/>
              <a:t>insurance</a:t>
            </a:r>
          </a:p>
          <a:p>
            <a:pPr lvl="1"/>
            <a:r>
              <a:rPr lang="en-US" dirty="0" smtClean="0"/>
              <a:t>The </a:t>
            </a:r>
            <a:r>
              <a:rPr lang="en-US" dirty="0"/>
              <a:t>Supreme Court ruled that the individual mandate was really a “tax” and the mandate stands </a:t>
            </a:r>
            <a:r>
              <a:rPr lang="en-US" dirty="0" smtClean="0"/>
              <a:t>today</a:t>
            </a:r>
          </a:p>
          <a:p>
            <a:pPr lvl="1"/>
            <a:r>
              <a:rPr lang="en-US" dirty="0" smtClean="0"/>
              <a:t>The </a:t>
            </a:r>
            <a:r>
              <a:rPr lang="en-US" dirty="0"/>
              <a:t>other challenge that was upheld was the federal government to provide health care subsidies to individuals who are financially unable to afford health insurance. </a:t>
            </a:r>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45833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a:hlinkClick r:id="rId2"/>
              </a:rPr>
              <a:t>History of Change &amp; Trends in the US Health Care System</a:t>
            </a:r>
            <a:r>
              <a:rPr lang="en-US" b="1" dirty="0"/>
              <a:t/>
            </a:r>
            <a:br>
              <a:rPr lang="en-US" b="1" dirty="0"/>
            </a:br>
            <a:r>
              <a:rPr lang="en-US" b="1" dirty="0" smtClean="0"/>
              <a:t>(</a:t>
            </a:r>
            <a:r>
              <a:rPr lang="en-US" dirty="0" smtClean="0"/>
              <a:t>Goldsteen, 2017</a:t>
            </a:r>
            <a:r>
              <a:rPr lang="en-US" b="1" dirty="0" smtClean="0"/>
              <a:t>)</a:t>
            </a:r>
            <a:br>
              <a:rPr lang="en-US" b="1" dirty="0" smtClean="0"/>
            </a:br>
            <a:r>
              <a:rPr lang="en-US" b="1" dirty="0"/>
              <a:t/>
            </a:r>
            <a:br>
              <a:rPr lang="en-US" b="1" dirty="0"/>
            </a:br>
            <a:endParaRPr lang="en-US" dirty="0"/>
          </a:p>
        </p:txBody>
      </p:sp>
      <p:sp>
        <p:nvSpPr>
          <p:cNvPr id="3" name="Content Placeholder 2"/>
          <p:cNvSpPr>
            <a:spLocks noGrp="1"/>
          </p:cNvSpPr>
          <p:nvPr>
            <p:ph sz="half" idx="1"/>
          </p:nvPr>
        </p:nvSpPr>
        <p:spPr>
          <a:xfrm>
            <a:off x="685802" y="2142066"/>
            <a:ext cx="4995334" cy="4715933"/>
          </a:xfrm>
        </p:spPr>
        <p:txBody>
          <a:bodyPr>
            <a:normAutofit fontScale="85000" lnSpcReduction="20000"/>
          </a:bodyPr>
          <a:lstStyle/>
          <a:p>
            <a:pPr lvl="0"/>
            <a:r>
              <a:rPr lang="en-US" dirty="0"/>
              <a:t>Discuss the Obama health plan </a:t>
            </a:r>
            <a:r>
              <a:rPr lang="en-US" dirty="0" smtClean="0"/>
              <a:t>challenges.</a:t>
            </a:r>
          </a:p>
          <a:p>
            <a:pPr lvl="1"/>
            <a:r>
              <a:rPr lang="en-US" dirty="0" smtClean="0"/>
              <a:t>Requires </a:t>
            </a:r>
            <a:r>
              <a:rPr lang="en-US" dirty="0"/>
              <a:t>most U.S. citizens and legal residents to have health </a:t>
            </a:r>
            <a:r>
              <a:rPr lang="en-US" dirty="0" smtClean="0"/>
              <a:t>insurance</a:t>
            </a:r>
          </a:p>
          <a:p>
            <a:pPr lvl="1"/>
            <a:r>
              <a:rPr lang="en-US" dirty="0" smtClean="0"/>
              <a:t>Need </a:t>
            </a:r>
            <a:r>
              <a:rPr lang="en-US" dirty="0"/>
              <a:t>to create state-based health </a:t>
            </a:r>
            <a:r>
              <a:rPr lang="en-US" dirty="0" smtClean="0"/>
              <a:t>exchanges </a:t>
            </a:r>
          </a:p>
          <a:p>
            <a:pPr lvl="1"/>
            <a:r>
              <a:rPr lang="en-US" dirty="0" smtClean="0"/>
              <a:t>Requires </a:t>
            </a:r>
            <a:r>
              <a:rPr lang="en-US" dirty="0"/>
              <a:t>employers to pay penalties if requirements are not </a:t>
            </a:r>
            <a:r>
              <a:rPr lang="en-US" dirty="0" smtClean="0"/>
              <a:t>met</a:t>
            </a:r>
          </a:p>
          <a:p>
            <a:pPr lvl="1"/>
            <a:r>
              <a:rPr lang="en-US" dirty="0"/>
              <a:t>N</a:t>
            </a:r>
            <a:r>
              <a:rPr lang="en-US" dirty="0" smtClean="0"/>
              <a:t>ew </a:t>
            </a:r>
            <a:r>
              <a:rPr lang="en-US" dirty="0"/>
              <a:t>regulations imposed on health plans in the </a:t>
            </a:r>
            <a:r>
              <a:rPr lang="en-US" dirty="0" smtClean="0"/>
              <a:t>exchanges</a:t>
            </a:r>
          </a:p>
          <a:p>
            <a:pPr lvl="1"/>
            <a:r>
              <a:rPr lang="en-US" dirty="0"/>
              <a:t>E</a:t>
            </a:r>
            <a:r>
              <a:rPr lang="en-US" dirty="0" smtClean="0"/>
              <a:t>xpansion </a:t>
            </a:r>
            <a:r>
              <a:rPr lang="en-US" dirty="0"/>
              <a:t>of Medicaid and </a:t>
            </a:r>
            <a:r>
              <a:rPr lang="en-US" dirty="0" smtClean="0"/>
              <a:t>SCHIP</a:t>
            </a:r>
          </a:p>
          <a:p>
            <a:pPr lvl="1"/>
            <a:endParaRPr lang="en-US" dirty="0"/>
          </a:p>
          <a:p>
            <a:pPr lvl="0"/>
            <a:r>
              <a:rPr lang="en-US" dirty="0"/>
              <a:t>Describe trends in the role of the private and public sectors in the U.S. health care system</a:t>
            </a:r>
            <a:r>
              <a:rPr lang="en-US" dirty="0" smtClean="0"/>
              <a:t>.</a:t>
            </a:r>
          </a:p>
          <a:p>
            <a:pPr lvl="1"/>
            <a:r>
              <a:rPr lang="en-US" dirty="0"/>
              <a:t>Public-sector involvement in the health care system under the Affordable Care Act has been strongly </a:t>
            </a:r>
            <a:r>
              <a:rPr lang="en-US" dirty="0" smtClean="0"/>
              <a:t>challenged</a:t>
            </a:r>
          </a:p>
          <a:p>
            <a:pPr lvl="1"/>
            <a:r>
              <a:rPr lang="en-US" dirty="0"/>
              <a:t>P</a:t>
            </a:r>
            <a:r>
              <a:rPr lang="en-US" dirty="0" smtClean="0"/>
              <a:t>rivate </a:t>
            </a:r>
            <a:r>
              <a:rPr lang="en-US" dirty="0"/>
              <a:t>sector’s ability to create qualified nonprofit health insurance to individual and small group </a:t>
            </a:r>
            <a:r>
              <a:rPr lang="en-US" dirty="0" smtClean="0"/>
              <a:t>markets got hindered due to the collapsed of </a:t>
            </a:r>
            <a:r>
              <a:rPr lang="en-US" dirty="0"/>
              <a:t>Consumer Operated and Oriented Plan (CO-OP</a:t>
            </a:r>
            <a:r>
              <a:rPr lang="en-US" dirty="0" smtClean="0"/>
              <a:t>)</a:t>
            </a:r>
          </a:p>
          <a:p>
            <a:pPr lvl="1"/>
            <a:endParaRPr lang="en-US" dirty="0"/>
          </a:p>
          <a:p>
            <a:endParaRPr lang="en-US" dirty="0"/>
          </a:p>
        </p:txBody>
      </p:sp>
      <p:sp>
        <p:nvSpPr>
          <p:cNvPr id="4" name="Content Placeholder 3"/>
          <p:cNvSpPr>
            <a:spLocks noGrp="1"/>
          </p:cNvSpPr>
          <p:nvPr>
            <p:ph sz="half" idx="2"/>
          </p:nvPr>
        </p:nvSpPr>
        <p:spPr>
          <a:xfrm>
            <a:off x="5821895" y="2142067"/>
            <a:ext cx="4995332" cy="4715932"/>
          </a:xfrm>
        </p:spPr>
        <p:txBody>
          <a:bodyPr>
            <a:normAutofit fontScale="85000" lnSpcReduction="20000"/>
          </a:bodyPr>
          <a:lstStyle/>
          <a:p>
            <a:pPr lvl="0"/>
            <a:r>
              <a:rPr lang="en-US" dirty="0"/>
              <a:t>Describe trends in consolidation in health care.</a:t>
            </a:r>
          </a:p>
          <a:p>
            <a:pPr lvl="1"/>
            <a:r>
              <a:rPr lang="en-US" dirty="0"/>
              <a:t>Consolidation will take place across three dimensions</a:t>
            </a:r>
            <a:r>
              <a:rPr lang="en-US" dirty="0" smtClean="0"/>
              <a:t>:</a:t>
            </a:r>
          </a:p>
          <a:p>
            <a:pPr lvl="2"/>
            <a:r>
              <a:rPr lang="en-US" dirty="0" smtClean="0"/>
              <a:t>Vertical </a:t>
            </a:r>
            <a:r>
              <a:rPr lang="en-US" dirty="0"/>
              <a:t>with payers and </a:t>
            </a:r>
            <a:r>
              <a:rPr lang="en-US" dirty="0" smtClean="0"/>
              <a:t>providers</a:t>
            </a:r>
          </a:p>
          <a:p>
            <a:pPr lvl="2"/>
            <a:r>
              <a:rPr lang="en-US" dirty="0" smtClean="0"/>
              <a:t>Horizontal </a:t>
            </a:r>
            <a:r>
              <a:rPr lang="en-US" dirty="0"/>
              <a:t>with the creation of larger </a:t>
            </a:r>
            <a:r>
              <a:rPr lang="en-US" dirty="0" smtClean="0"/>
              <a:t>systems </a:t>
            </a:r>
          </a:p>
          <a:p>
            <a:pPr lvl="2"/>
            <a:r>
              <a:rPr lang="en-US" dirty="0" smtClean="0"/>
              <a:t>Continuum </a:t>
            </a:r>
            <a:r>
              <a:rPr lang="en-US" dirty="0"/>
              <a:t>of care from primary care through post-acute care</a:t>
            </a:r>
            <a:r>
              <a:rPr lang="en-US" dirty="0" smtClean="0"/>
              <a:t>.</a:t>
            </a:r>
          </a:p>
          <a:p>
            <a:pPr marL="914400" lvl="2" indent="0">
              <a:buNone/>
            </a:pPr>
            <a:endParaRPr lang="en-US" dirty="0" smtClean="0"/>
          </a:p>
          <a:p>
            <a:pPr lvl="0"/>
            <a:r>
              <a:rPr lang="en-US" dirty="0" smtClean="0"/>
              <a:t>Describe </a:t>
            </a:r>
            <a:r>
              <a:rPr lang="en-US" dirty="0"/>
              <a:t>trends in use of technological advances in health care and their impacts</a:t>
            </a:r>
            <a:r>
              <a:rPr lang="en-US" dirty="0" smtClean="0"/>
              <a:t>.</a:t>
            </a:r>
          </a:p>
          <a:p>
            <a:pPr lvl="1"/>
            <a:r>
              <a:rPr lang="en-US" dirty="0"/>
              <a:t>Technological </a:t>
            </a:r>
            <a:r>
              <a:rPr lang="en-US" dirty="0" smtClean="0"/>
              <a:t>improvements</a:t>
            </a:r>
            <a:r>
              <a:rPr lang="en-US" sz="1400" dirty="0"/>
              <a:t> </a:t>
            </a:r>
            <a:r>
              <a:rPr lang="en-US" dirty="0" smtClean="0"/>
              <a:t>will </a:t>
            </a:r>
            <a:r>
              <a:rPr lang="en-US" dirty="0"/>
              <a:t>continue to address cost or cost and </a:t>
            </a:r>
            <a:r>
              <a:rPr lang="en-US" dirty="0" smtClean="0"/>
              <a:t>quality</a:t>
            </a:r>
          </a:p>
          <a:p>
            <a:pPr lvl="1"/>
            <a:r>
              <a:rPr lang="en-US" dirty="0" smtClean="0"/>
              <a:t>Automation </a:t>
            </a:r>
            <a:r>
              <a:rPr lang="en-US" dirty="0"/>
              <a:t>will eliminate lower level </a:t>
            </a:r>
            <a:r>
              <a:rPr lang="en-US" dirty="0" smtClean="0"/>
              <a:t>jobs</a:t>
            </a:r>
          </a:p>
          <a:p>
            <a:pPr lvl="1"/>
            <a:r>
              <a:rPr lang="en-US" dirty="0" smtClean="0"/>
              <a:t>Genomics </a:t>
            </a:r>
            <a:r>
              <a:rPr lang="en-US" dirty="0"/>
              <a:t>and proteomics will lead to increasingly personalized treatments and protocols</a:t>
            </a:r>
            <a:r>
              <a:rPr lang="en-US" dirty="0" smtClean="0"/>
              <a:t>.</a:t>
            </a:r>
          </a:p>
          <a:p>
            <a:pPr lvl="1"/>
            <a:r>
              <a:rPr lang="en-US" dirty="0"/>
              <a:t>Shorter term new technology and understanding will allow more “site of service” optimization. </a:t>
            </a:r>
            <a:endParaRPr lang="en-US" dirty="0" smtClean="0"/>
          </a:p>
          <a:p>
            <a:pPr lvl="1"/>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3797502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Management Theory </a:t>
            </a:r>
            <a:r>
              <a:rPr lang="en-US" dirty="0" smtClean="0"/>
              <a:t>(Mahmood, 2012)</a:t>
            </a:r>
            <a:endParaRPr lang="en-US" dirty="0"/>
          </a:p>
        </p:txBody>
      </p:sp>
      <p:sp>
        <p:nvSpPr>
          <p:cNvPr id="3" name="Content Placeholder 2"/>
          <p:cNvSpPr>
            <a:spLocks noGrp="1"/>
          </p:cNvSpPr>
          <p:nvPr>
            <p:ph sz="half" idx="1"/>
          </p:nvPr>
        </p:nvSpPr>
        <p:spPr/>
        <p:txBody>
          <a:bodyPr>
            <a:normAutofit lnSpcReduction="10000"/>
          </a:bodyPr>
          <a:lstStyle/>
          <a:p>
            <a:pPr lvl="0"/>
            <a:r>
              <a:rPr lang="en-US" dirty="0"/>
              <a:t>Knowledge of management theories (among other factors) is a basic requirement for managers of any organization to meet the challenges of the organization.</a:t>
            </a:r>
          </a:p>
          <a:p>
            <a:pPr lvl="0"/>
            <a:r>
              <a:rPr lang="en-US" dirty="0"/>
              <a:t>Management is the art of getting things done with the help of other people.</a:t>
            </a:r>
          </a:p>
          <a:p>
            <a:pPr lvl="0"/>
            <a:r>
              <a:rPr lang="en-US" dirty="0"/>
              <a:t>To provide knowledge and pros and cons of management theories to managers and management scholars.</a:t>
            </a:r>
          </a:p>
          <a:p>
            <a:pPr lvl="0"/>
            <a:r>
              <a:rPr lang="en-US" dirty="0"/>
              <a:t>Chain of command, autocratic management style, and predicted behavior are standard features of Classical Management Theories.</a:t>
            </a:r>
          </a:p>
          <a:p>
            <a:endParaRPr lang="en-US" dirty="0"/>
          </a:p>
        </p:txBody>
      </p:sp>
      <p:sp>
        <p:nvSpPr>
          <p:cNvPr id="4" name="Content Placeholder 3"/>
          <p:cNvSpPr>
            <a:spLocks noGrp="1"/>
          </p:cNvSpPr>
          <p:nvPr>
            <p:ph sz="half" idx="2"/>
          </p:nvPr>
        </p:nvSpPr>
        <p:spPr/>
        <p:txBody>
          <a:bodyPr>
            <a:normAutofit lnSpcReduction="10000"/>
          </a:bodyPr>
          <a:lstStyle/>
          <a:p>
            <a:r>
              <a:rPr lang="en-US" dirty="0" smtClean="0"/>
              <a:t>The </a:t>
            </a:r>
            <a:r>
              <a:rPr lang="en-US" dirty="0"/>
              <a:t>three theories of Classical </a:t>
            </a:r>
            <a:r>
              <a:rPr lang="en-US" dirty="0" smtClean="0"/>
              <a:t>Management</a:t>
            </a:r>
          </a:p>
          <a:p>
            <a:pPr lvl="1"/>
            <a:r>
              <a:rPr lang="en-US" dirty="0" smtClean="0"/>
              <a:t>Scientific</a:t>
            </a:r>
            <a:endParaRPr lang="en-US" dirty="0"/>
          </a:p>
          <a:p>
            <a:pPr lvl="1"/>
            <a:r>
              <a:rPr lang="en-US" dirty="0" smtClean="0"/>
              <a:t>Administrative </a:t>
            </a:r>
            <a:r>
              <a:rPr lang="en-US" dirty="0"/>
              <a:t>           </a:t>
            </a:r>
            <a:endParaRPr lang="en-US" dirty="0" smtClean="0"/>
          </a:p>
          <a:p>
            <a:pPr lvl="1"/>
            <a:r>
              <a:rPr lang="en-US" dirty="0" smtClean="0"/>
              <a:t>Bureaucratic</a:t>
            </a:r>
            <a:endParaRPr lang="en-US" dirty="0"/>
          </a:p>
        </p:txBody>
      </p:sp>
    </p:spTree>
    <p:extLst>
      <p:ext uri="{BB962C8B-B14F-4D97-AF65-F5344CB8AC3E}">
        <p14:creationId xmlns:p14="http://schemas.microsoft.com/office/powerpoint/2010/main" val="997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Basic Principles of</a:t>
            </a:r>
            <a:r>
              <a:rPr lang="en-US" dirty="0"/>
              <a:t> </a:t>
            </a:r>
            <a:r>
              <a:rPr lang="en-US" b="1" dirty="0"/>
              <a:t>Medical </a:t>
            </a:r>
            <a:r>
              <a:rPr lang="en-US" b="1" dirty="0" smtClean="0"/>
              <a:t>Ethics (</a:t>
            </a:r>
            <a:r>
              <a:rPr lang="en-US" b="1" dirty="0" err="1" smtClean="0"/>
              <a:t>Ama</a:t>
            </a:r>
            <a:r>
              <a:rPr lang="en-US" b="1" dirty="0" smtClean="0"/>
              <a:t>, 2001)</a:t>
            </a:r>
            <a:endParaRPr lang="en-US" dirty="0"/>
          </a:p>
        </p:txBody>
      </p:sp>
      <p:sp>
        <p:nvSpPr>
          <p:cNvPr id="3" name="Content Placeholder 2"/>
          <p:cNvSpPr>
            <a:spLocks noGrp="1"/>
          </p:cNvSpPr>
          <p:nvPr>
            <p:ph sz="half" idx="1"/>
          </p:nvPr>
        </p:nvSpPr>
        <p:spPr>
          <a:xfrm>
            <a:off x="685802" y="2142066"/>
            <a:ext cx="4995334" cy="4715933"/>
          </a:xfrm>
        </p:spPr>
        <p:txBody>
          <a:bodyPr>
            <a:normAutofit fontScale="92500" lnSpcReduction="20000"/>
          </a:bodyPr>
          <a:lstStyle/>
          <a:p>
            <a:r>
              <a:rPr lang="en-US" dirty="0"/>
              <a:t>Principles of medical </a:t>
            </a:r>
            <a:r>
              <a:rPr lang="en-US" dirty="0" smtClean="0"/>
              <a:t>ethics: </a:t>
            </a:r>
          </a:p>
          <a:p>
            <a:pPr lvl="1"/>
            <a:r>
              <a:rPr lang="en-US" dirty="0" smtClean="0"/>
              <a:t>I. A </a:t>
            </a:r>
            <a:r>
              <a:rPr lang="en-US" dirty="0"/>
              <a:t>physician shall be dedicated to providing competent medical care, with compassion and respect for human dignity and rights. </a:t>
            </a:r>
            <a:endParaRPr lang="en-US" dirty="0" smtClean="0"/>
          </a:p>
          <a:p>
            <a:pPr lvl="1"/>
            <a:r>
              <a:rPr lang="en-US" dirty="0" smtClean="0"/>
              <a:t>II</a:t>
            </a:r>
            <a:r>
              <a:rPr lang="en-US" dirty="0"/>
              <a:t>. A physician shall uphold the standards of professionalism, be honest in all professional interactions, and strive to report physicians deficient in character or competence, or engaging in fraud or deception, to appropriate entities. </a:t>
            </a:r>
            <a:endParaRPr lang="en-US" dirty="0" smtClean="0"/>
          </a:p>
          <a:p>
            <a:pPr lvl="1"/>
            <a:r>
              <a:rPr lang="en-US" dirty="0" smtClean="0"/>
              <a:t>III</a:t>
            </a:r>
            <a:r>
              <a:rPr lang="en-US" dirty="0"/>
              <a:t>. A physician shall respect the law and also recognize a responsibility to seek changes in those requirements which are contrary to the best interests of the patient. </a:t>
            </a:r>
            <a:endParaRPr lang="en-US" dirty="0" smtClean="0"/>
          </a:p>
          <a:p>
            <a:pPr lvl="1"/>
            <a:r>
              <a:rPr lang="en-US" dirty="0" smtClean="0"/>
              <a:t>IV</a:t>
            </a:r>
            <a:r>
              <a:rPr lang="en-US" dirty="0"/>
              <a:t>. A physician shall respect the rights of patients, colleagues, and other health professionals, and shall safeguard patient confidences and privacy within the constraints of the law</a:t>
            </a:r>
            <a:r>
              <a:rPr lang="en-US" dirty="0" smtClean="0"/>
              <a:t>.</a:t>
            </a:r>
          </a:p>
          <a:p>
            <a:pPr lvl="1"/>
            <a:endParaRPr lang="en-US" dirty="0"/>
          </a:p>
          <a:p>
            <a:pPr lvl="1"/>
            <a:endParaRPr lang="en-US" dirty="0" smtClean="0"/>
          </a:p>
          <a:p>
            <a:pPr lvl="1"/>
            <a:endParaRPr lang="en-US" dirty="0"/>
          </a:p>
        </p:txBody>
      </p:sp>
      <p:sp>
        <p:nvSpPr>
          <p:cNvPr id="4" name="Content Placeholder 3"/>
          <p:cNvSpPr>
            <a:spLocks noGrp="1"/>
          </p:cNvSpPr>
          <p:nvPr>
            <p:ph sz="half" idx="2"/>
          </p:nvPr>
        </p:nvSpPr>
        <p:spPr>
          <a:xfrm>
            <a:off x="5821895" y="2142067"/>
            <a:ext cx="4995332" cy="4568699"/>
          </a:xfrm>
        </p:spPr>
        <p:txBody>
          <a:bodyPr>
            <a:normAutofit fontScale="92500" lnSpcReduction="20000"/>
          </a:bodyPr>
          <a:lstStyle/>
          <a:p>
            <a:r>
              <a:rPr lang="en-US" dirty="0"/>
              <a:t>V. A physician shall continue to study, apply, and advance scientific knowledge, maintain a commitment to medical education, make relevant information available to patients, colleagues, and the public, obtain consultation, and use the talents of other health professionals when indicated. </a:t>
            </a:r>
            <a:endParaRPr lang="en-US" dirty="0" smtClean="0"/>
          </a:p>
          <a:p>
            <a:r>
              <a:rPr lang="en-US" dirty="0" smtClean="0"/>
              <a:t>VI</a:t>
            </a:r>
            <a:r>
              <a:rPr lang="en-US" dirty="0"/>
              <a:t>. A physician shall, in the provision of appropriate patient care, except in emergencies, be free to choose whom to serve, with whom to associate, and the environment in which to provide medical care. </a:t>
            </a:r>
            <a:endParaRPr lang="en-US" dirty="0" smtClean="0"/>
          </a:p>
          <a:p>
            <a:r>
              <a:rPr lang="en-US" dirty="0" smtClean="0"/>
              <a:t>VII</a:t>
            </a:r>
            <a:r>
              <a:rPr lang="en-US" dirty="0"/>
              <a:t>. A physician shall recognize a responsibility to participate in activities contributing to the improvement of the community and the betterment of public health. </a:t>
            </a:r>
            <a:endParaRPr lang="en-US" dirty="0" smtClean="0"/>
          </a:p>
          <a:p>
            <a:r>
              <a:rPr lang="en-US" dirty="0" smtClean="0"/>
              <a:t>VIII</a:t>
            </a:r>
            <a:r>
              <a:rPr lang="en-US" dirty="0"/>
              <a:t>. A physician shall, while caring for a patient, regard responsibility to the patient as paramount. </a:t>
            </a:r>
            <a:endParaRPr lang="en-US" dirty="0" smtClean="0"/>
          </a:p>
          <a:p>
            <a:r>
              <a:rPr lang="en-US" dirty="0" smtClean="0"/>
              <a:t>IX</a:t>
            </a:r>
            <a:r>
              <a:rPr lang="en-US" dirty="0"/>
              <a:t>. A physician shall support access to medical care for all people.</a:t>
            </a:r>
          </a:p>
        </p:txBody>
      </p:sp>
    </p:spTree>
    <p:extLst>
      <p:ext uri="{BB962C8B-B14F-4D97-AF65-F5344CB8AC3E}">
        <p14:creationId xmlns:p14="http://schemas.microsoft.com/office/powerpoint/2010/main" val="3672943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7054" y="0"/>
            <a:ext cx="7197726" cy="2421464"/>
          </a:xfrm>
        </p:spPr>
        <p:txBody>
          <a:bodyPr/>
          <a:lstStyle/>
          <a:p>
            <a:pPr algn="ctr"/>
            <a:r>
              <a:rPr lang="en-US" dirty="0" smtClean="0"/>
              <a:t>Reference</a:t>
            </a:r>
            <a:br>
              <a:rPr lang="en-US" dirty="0" smtClean="0"/>
            </a:br>
            <a:endParaRPr lang="en-US" dirty="0"/>
          </a:p>
        </p:txBody>
      </p:sp>
      <p:sp>
        <p:nvSpPr>
          <p:cNvPr id="3" name="Subtitle 2"/>
          <p:cNvSpPr>
            <a:spLocks noGrp="1"/>
          </p:cNvSpPr>
          <p:nvPr>
            <p:ph type="subTitle" idx="1"/>
          </p:nvPr>
        </p:nvSpPr>
        <p:spPr>
          <a:xfrm>
            <a:off x="1177871" y="2421464"/>
            <a:ext cx="10616339" cy="3793356"/>
          </a:xfrm>
        </p:spPr>
        <p:txBody>
          <a:bodyPr>
            <a:normAutofit/>
          </a:bodyPr>
          <a:lstStyle/>
          <a:p>
            <a:pPr algn="l"/>
            <a:r>
              <a:rPr lang="en-US" dirty="0"/>
              <a:t>SAMHSA, C. E. N. T. E. R. I. N. T. E. G. R. A. T. E. D. H. E. A. L. T. H. S. O. L. U. T. </a:t>
            </a:r>
            <a:r>
              <a:rPr lang="en-US" dirty="0" smtClean="0"/>
              <a:t>I</a:t>
            </a:r>
            <a:r>
              <a:rPr lang="en-US" dirty="0"/>
              <a:t>. O. N. F. O. R. (2015, February 3). Continuous Quality Improvement: Principles and Practices. Retrieved December 5, 2019, from </a:t>
            </a:r>
            <a:r>
              <a:rPr lang="en-US" dirty="0">
                <a:hlinkClick r:id="rId2"/>
              </a:rPr>
              <a:t>https://www.integration.samhsa.gov/CQI_Presentation_-NYC-.</a:t>
            </a:r>
            <a:r>
              <a:rPr lang="en-US" dirty="0" smtClean="0">
                <a:hlinkClick r:id="rId2"/>
              </a:rPr>
              <a:t>pdf</a:t>
            </a:r>
            <a:r>
              <a:rPr lang="en-US" dirty="0" smtClean="0"/>
              <a:t>.</a:t>
            </a:r>
          </a:p>
          <a:p>
            <a:pPr algn="l"/>
            <a:r>
              <a:rPr lang="en-US" dirty="0"/>
              <a:t>Mahmood, Z., </a:t>
            </a:r>
            <a:r>
              <a:rPr lang="en-US" dirty="0" err="1"/>
              <a:t>Basharat</a:t>
            </a:r>
            <a:r>
              <a:rPr lang="en-US" dirty="0"/>
              <a:t>, M. (2012). Review of Classical Management Theories. International 	Journal of Social Sciences and Education, 2(1), 512-522</a:t>
            </a:r>
            <a:r>
              <a:rPr lang="en-US" dirty="0" smtClean="0"/>
              <a:t>.</a:t>
            </a:r>
          </a:p>
          <a:p>
            <a:pPr algn="l"/>
            <a:r>
              <a:rPr lang="en-US" dirty="0"/>
              <a:t>AMA. (2001, June). AMA CODE OF MEDICAL ETHICS. Retrieved December 6, 2019, from </a:t>
            </a:r>
            <a:r>
              <a:rPr lang="en-US" dirty="0">
                <a:hlinkClick r:id="rId3"/>
              </a:rPr>
              <a:t>https://</a:t>
            </a:r>
            <a:r>
              <a:rPr lang="en-US" dirty="0" smtClean="0">
                <a:hlinkClick r:id="rId3"/>
              </a:rPr>
              <a:t>www.ama-assn.org/sites/ama-assn.org/files/corp/media-browser/principles-of-medical-ethics.pdf</a:t>
            </a:r>
            <a:r>
              <a:rPr lang="en-US" dirty="0" smtClean="0"/>
              <a:t>.</a:t>
            </a:r>
          </a:p>
          <a:p>
            <a:pPr algn="l"/>
            <a:r>
              <a:rPr lang="en-US" dirty="0"/>
              <a:t>Goldsteen, R. L. D. P. H. (2017). </a:t>
            </a:r>
            <a:r>
              <a:rPr lang="en-US" i="1" dirty="0"/>
              <a:t>Jonas Introduction to the U.S. Health Care System, 8th Edition</a:t>
            </a:r>
            <a:r>
              <a:rPr lang="en-US" dirty="0"/>
              <a:t>. Springer Publishing Company.</a:t>
            </a:r>
          </a:p>
          <a:p>
            <a:pPr algn="l"/>
            <a:endParaRPr lang="en-US" dirty="0"/>
          </a:p>
        </p:txBody>
      </p:sp>
    </p:spTree>
    <p:extLst>
      <p:ext uri="{BB962C8B-B14F-4D97-AF65-F5344CB8AC3E}">
        <p14:creationId xmlns:p14="http://schemas.microsoft.com/office/powerpoint/2010/main" val="36510872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emplate>TM03457452[[fn=Celestial]]</Template>
  <TotalTime>353</TotalTime>
  <Words>3523</Words>
  <Application>Microsoft Office PowerPoint</Application>
  <PresentationFormat>Widescreen</PresentationFormat>
  <Paragraphs>362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Celestial</vt:lpstr>
      <vt:lpstr>Course Summary Product</vt:lpstr>
      <vt:lpstr>US Health Care System: Present State- Introduction &amp; Health Care Settings  (Goldsteen, 2017)   </vt:lpstr>
      <vt:lpstr>US Health Care System: Present State- Introduction &amp; Health Care Settings  (Goldsteen, 2017) continue   </vt:lpstr>
      <vt:lpstr>US Health Care System: Present State- Introduction &amp; Health Care Settings  (Goldsteen, 2017)   </vt:lpstr>
      <vt:lpstr>US Health Care System: Present State- Introduction &amp; Health Care Settings  (Goldsteen, 2017) continue   </vt:lpstr>
      <vt:lpstr>US Health Care System: Present State- The People &amp; The Government (Goldsteen, 2017)  </vt:lpstr>
      <vt:lpstr>US Health Care System: Present State- The People &amp; The Government (Goldsteen, 2017)  </vt:lpstr>
      <vt:lpstr>US Health Care System: Present State- Financing Health Care &amp; System Performance (Goldsteen, 2017)  </vt:lpstr>
      <vt:lpstr>US Health Care System: Present State- Financing Health Care &amp; System Performance (Goldsteen, 2017)  </vt:lpstr>
      <vt:lpstr>Continuous Quality Improvement &amp; Organizational Decision-making Application (Samhsa, 2015) </vt:lpstr>
      <vt:lpstr>  US Health Care System in Transition: How We Got Here and Where We Are Going (Goldsteen, 2017)    </vt:lpstr>
      <vt:lpstr>US Health Care System in Transition: How We Got Here and Where We Are Going (Goldsteen, 2017)  </vt:lpstr>
      <vt:lpstr>History of Change &amp; Trends in the US Health Care System (Goldsteen, 2017)  </vt:lpstr>
      <vt:lpstr>History of Change &amp; Trends in the US Health Care System (Goldsteen, 2017)  </vt:lpstr>
      <vt:lpstr>Management Theory (Mahmood, 2012)</vt:lpstr>
      <vt:lpstr>Basic Principles of Medical Ethics (Ama, 2001)</vt:lpstr>
      <vt:lpstr>Reference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Summary Product</dc:title>
  <dc:creator>Student</dc:creator>
  <cp:lastModifiedBy>Hamad, Rusul</cp:lastModifiedBy>
  <cp:revision>39</cp:revision>
  <dcterms:created xsi:type="dcterms:W3CDTF">2019-12-04T18:28:45Z</dcterms:created>
  <dcterms:modified xsi:type="dcterms:W3CDTF">2019-12-06T23:00:32Z</dcterms:modified>
</cp:coreProperties>
</file>